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7"/>
  </p:notesMasterIdLst>
  <p:sldIdLst>
    <p:sldId id="257" r:id="rId2"/>
    <p:sldId id="260" r:id="rId3"/>
    <p:sldId id="261" r:id="rId4"/>
    <p:sldId id="267" r:id="rId5"/>
    <p:sldId id="258" r:id="rId6"/>
    <p:sldId id="266" r:id="rId7"/>
    <p:sldId id="269" r:id="rId8"/>
    <p:sldId id="270" r:id="rId9"/>
    <p:sldId id="263" r:id="rId10"/>
    <p:sldId id="264" r:id="rId11"/>
    <p:sldId id="273" r:id="rId12"/>
    <p:sldId id="272" r:id="rId13"/>
    <p:sldId id="268" r:id="rId14"/>
    <p:sldId id="271" r:id="rId15"/>
    <p:sldId id="274"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457"/>
    <p:restoredTop sz="72111"/>
  </p:normalViewPr>
  <p:slideViewPr>
    <p:cSldViewPr snapToGrid="0" snapToObjects="1">
      <p:cViewPr varScale="1">
        <p:scale>
          <a:sx n="76" d="100"/>
          <a:sy n="76" d="100"/>
        </p:scale>
        <p:origin x="288"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png>
</file>

<file path=ppt/media/image11.png>
</file>

<file path=ppt/media/image12.png>
</file>

<file path=ppt/media/image13.png>
</file>

<file path=ppt/media/image15.png>
</file>

<file path=ppt/media/image16.png>
</file>

<file path=ppt/media/image2.jpg>
</file>

<file path=ppt/media/image3.png>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3377CE-E564-3848-A190-DC1868881D47}" type="datetimeFigureOut">
              <a:rPr lang="en-US" smtClean="0"/>
              <a:t>10/11/17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8C3D21-22B2-4149-A9C9-4B394D406695}" type="slidenum">
              <a:rPr lang="en-US" smtClean="0"/>
              <a:t>‹#›</a:t>
            </a:fld>
            <a:endParaRPr lang="en-US"/>
          </a:p>
        </p:txBody>
      </p:sp>
    </p:spTree>
    <p:extLst>
      <p:ext uri="{BB962C8B-B14F-4D97-AF65-F5344CB8AC3E}">
        <p14:creationId xmlns:p14="http://schemas.microsoft.com/office/powerpoint/2010/main" val="7444089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Potential, What are the most interesting questions these data can answer; how to frame it</a:t>
            </a:r>
            <a:endParaRPr lang="en-US" baseline="0" dirty="0" smtClean="0"/>
          </a:p>
        </p:txBody>
      </p:sp>
      <p:sp>
        <p:nvSpPr>
          <p:cNvPr id="4" name="Slide Number Placeholder 3"/>
          <p:cNvSpPr>
            <a:spLocks noGrp="1"/>
          </p:cNvSpPr>
          <p:nvPr>
            <p:ph type="sldNum" sz="quarter" idx="10"/>
          </p:nvPr>
        </p:nvSpPr>
        <p:spPr/>
        <p:txBody>
          <a:bodyPr/>
          <a:lstStyle/>
          <a:p>
            <a:fld id="{27141095-62D6-0142-BB60-44EB529BB05F}" type="slidenum">
              <a:rPr lang="en-US" smtClean="0"/>
              <a:t>1</a:t>
            </a:fld>
            <a:endParaRPr lang="en-US"/>
          </a:p>
        </p:txBody>
      </p:sp>
    </p:spTree>
    <p:extLst>
      <p:ext uri="{BB962C8B-B14F-4D97-AF65-F5344CB8AC3E}">
        <p14:creationId xmlns:p14="http://schemas.microsoft.com/office/powerpoint/2010/main" val="9492228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we predict</a:t>
            </a:r>
            <a:r>
              <a:rPr lang="en-US" baseline="0" dirty="0" smtClean="0"/>
              <a:t> this variability</a:t>
            </a:r>
            <a:endParaRPr lang="en-US" dirty="0" smtClean="0"/>
          </a:p>
          <a:p>
            <a:r>
              <a:rPr lang="en-US" dirty="0" smtClean="0"/>
              <a:t>http://</a:t>
            </a:r>
            <a:r>
              <a:rPr lang="en-US" dirty="0" err="1" smtClean="0"/>
              <a:t>rpubs.com</a:t>
            </a:r>
            <a:r>
              <a:rPr lang="en-US" dirty="0" smtClean="0"/>
              <a:t>/</a:t>
            </a:r>
            <a:r>
              <a:rPr lang="en-US" dirty="0" err="1" smtClean="0"/>
              <a:t>mll</a:t>
            </a:r>
            <a:r>
              <a:rPr lang="en-US" dirty="0" smtClean="0"/>
              <a:t>/298572 </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WALS  - compute</a:t>
            </a:r>
            <a:r>
              <a:rPr lang="en-US" baseline="0" dirty="0" smtClean="0"/>
              <a:t> similarity based on shared WALS features</a:t>
            </a:r>
            <a:endParaRPr lang="en-US" dirty="0" smtClean="0"/>
          </a:p>
          <a:p>
            <a:endParaRPr lang="en-US" dirty="0" smtClean="0"/>
          </a:p>
          <a:p>
            <a:r>
              <a:rPr lang="en-US" dirty="0" smtClean="0"/>
              <a:t>Trade: http://</a:t>
            </a:r>
            <a:r>
              <a:rPr lang="en-US" dirty="0" err="1" smtClean="0"/>
              <a:t>cow.dss.ucdavis.edu</a:t>
            </a:r>
            <a:r>
              <a:rPr lang="en-US" dirty="0" smtClean="0"/>
              <a:t>/data-sets/bilateral-trade</a:t>
            </a:r>
          </a:p>
          <a:p>
            <a:r>
              <a:rPr lang="en-US" dirty="0" smtClean="0"/>
              <a:t>Events: https://</a:t>
            </a:r>
            <a:r>
              <a:rPr lang="en-US" dirty="0" err="1" smtClean="0"/>
              <a:t>dataverse.harvard.edu</a:t>
            </a:r>
            <a:r>
              <a:rPr lang="en-US" dirty="0" smtClean="0"/>
              <a:t>/</a:t>
            </a:r>
            <a:r>
              <a:rPr lang="en-US" dirty="0" err="1" smtClean="0"/>
              <a:t>dataset.xhtml?persistentId</a:t>
            </a:r>
            <a:r>
              <a:rPr lang="en-US" dirty="0" smtClean="0"/>
              <a:t>=doi:10.7910/DVN/28075</a:t>
            </a:r>
          </a:p>
          <a:p>
            <a:endParaRPr lang="en-US" dirty="0" smtClean="0"/>
          </a:p>
          <a:p>
            <a:r>
              <a:rPr lang="en-US" sz="1200" dirty="0" smtClean="0">
                <a:latin typeface="Avenir Book" charset="0"/>
                <a:ea typeface="Avenir Book" charset="0"/>
                <a:cs typeface="Avenir Book" charset="0"/>
              </a:rPr>
              <a:t>Political: Number of political “events”</a:t>
            </a:r>
          </a:p>
          <a:p>
            <a:r>
              <a:rPr lang="en-US" sz="1200" dirty="0" smtClean="0">
                <a:latin typeface="Avenir Book" charset="0"/>
                <a:ea typeface="Avenir Book" charset="0"/>
                <a:cs typeface="Avenir Book" charset="0"/>
              </a:rPr>
              <a:t>Trade: Amount of bilateral trade</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338C3D21-22B2-4149-A9C9-4B394D406695}" type="slidenum">
              <a:rPr lang="en-US" smtClean="0"/>
              <a:t>12</a:t>
            </a:fld>
            <a:endParaRPr lang="en-US"/>
          </a:p>
        </p:txBody>
      </p:sp>
    </p:spTree>
    <p:extLst>
      <p:ext uri="{BB962C8B-B14F-4D97-AF65-F5344CB8AC3E}">
        <p14:creationId xmlns:p14="http://schemas.microsoft.com/office/powerpoint/2010/main" val="10899348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Bread</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For languages that differed more in terms of their grammar, countries with greater overlap in vocabulary (β = .002; t = 3.27) or smaller geographic distance tended to have more similar drawings (β = -.002; t = -2.17). </a:t>
            </a:r>
            <a:endParaRPr lang="en-US" dirty="0" smtClean="0"/>
          </a:p>
          <a:p>
            <a:endParaRPr lang="en-US" dirty="0"/>
          </a:p>
        </p:txBody>
      </p:sp>
      <p:sp>
        <p:nvSpPr>
          <p:cNvPr id="4" name="Slide Number Placeholder 3"/>
          <p:cNvSpPr>
            <a:spLocks noGrp="1"/>
          </p:cNvSpPr>
          <p:nvPr>
            <p:ph type="sldNum" sz="quarter" idx="10"/>
          </p:nvPr>
        </p:nvSpPr>
        <p:spPr/>
        <p:txBody>
          <a:bodyPr/>
          <a:lstStyle/>
          <a:p>
            <a:fld id="{338C3D21-22B2-4149-A9C9-4B394D406695}" type="slidenum">
              <a:rPr lang="en-US" smtClean="0"/>
              <a:t>13</a:t>
            </a:fld>
            <a:endParaRPr lang="en-US"/>
          </a:p>
        </p:txBody>
      </p:sp>
    </p:spTree>
    <p:extLst>
      <p:ext uri="{BB962C8B-B14F-4D97-AF65-F5344CB8AC3E}">
        <p14:creationId xmlns:p14="http://schemas.microsoft.com/office/powerpoint/2010/main" val="1419795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latin typeface="Avenir Book" charset="0"/>
                <a:ea typeface="Avenir Book" charset="0"/>
                <a:cs typeface="Avenir Book" charset="0"/>
              </a:rPr>
              <a:t>Trivial observation</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smtClean="0">
              <a:latin typeface="Avenir Book" charset="0"/>
              <a:ea typeface="Avenir Book" charset="0"/>
              <a:cs typeface="Avenir Book" charset="0"/>
            </a:endParaRP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latin typeface="Avenir Book" charset="0"/>
                <a:ea typeface="Avenir Book" charset="0"/>
                <a:cs typeface="Avenir Book" charset="0"/>
              </a:rPr>
              <a:t>-&gt;</a:t>
            </a:r>
            <a:r>
              <a:rPr lang="en-US" baseline="0" dirty="0" smtClean="0">
                <a:latin typeface="Avenir Book" charset="0"/>
                <a:ea typeface="Avenir Book" charset="0"/>
                <a:cs typeface="Avenir Book" charset="0"/>
              </a:rPr>
              <a:t> this observation demonstrates three sort of </a:t>
            </a:r>
            <a:r>
              <a:rPr lang="en-US" baseline="0" dirty="0" err="1" smtClean="0">
                <a:latin typeface="Avenir Book" charset="0"/>
                <a:ea typeface="Avenir Book" charset="0"/>
                <a:cs typeface="Avenir Book" charset="0"/>
              </a:rPr>
              <a:t>founational</a:t>
            </a:r>
            <a:r>
              <a:rPr lang="en-US" baseline="0" dirty="0" smtClean="0">
                <a:latin typeface="Avenir Book" charset="0"/>
                <a:ea typeface="Avenir Book" charset="0"/>
                <a:cs typeface="Avenir Book" charset="0"/>
              </a:rPr>
              <a:t> assumption about to three different claims about meaning</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baseline="0" dirty="0" smtClean="0">
              <a:latin typeface="Avenir Book" charset="0"/>
              <a:ea typeface="Avenir Book" charset="0"/>
              <a:cs typeface="Avenir Book" charset="0"/>
            </a:endParaRP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latin typeface="Avenir Book" charset="0"/>
                <a:ea typeface="Avenir Book" charset="0"/>
                <a:cs typeface="Avenir Book" charset="0"/>
              </a:rPr>
              <a:t>(e.g., frequent vs. infrequent, abstract vs. concrete)?</a:t>
            </a:r>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smtClean="0">
              <a:latin typeface="Avenir Book" charset="0"/>
              <a:ea typeface="Avenir Book" charset="0"/>
              <a:cs typeface="Avenir Book" charset="0"/>
            </a:endParaRPr>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smtClean="0">
              <a:latin typeface="Avenir Book" charset="0"/>
              <a:ea typeface="Avenir Book" charset="0"/>
              <a:cs typeface="Avenir Book" charset="0"/>
            </a:endParaRPr>
          </a:p>
          <a:p>
            <a:pPr marL="0" marR="0" lvl="1" indent="0" algn="l" defTabSz="914400" rtl="0" eaLnBrk="1" fontAlgn="auto" latinLnBrk="0" hangingPunct="1">
              <a:lnSpc>
                <a:spcPct val="100000"/>
              </a:lnSpc>
              <a:spcBef>
                <a:spcPts val="0"/>
              </a:spcBef>
              <a:spcAft>
                <a:spcPts val="0"/>
              </a:spcAft>
              <a:buClrTx/>
              <a:buSzTx/>
              <a:buFontTx/>
              <a:buNone/>
              <a:tabLst/>
              <a:defRPr/>
            </a:pPr>
            <a:endParaRPr lang="en-US" dirty="0" smtClean="0">
              <a:latin typeface="Avenir Book" charset="0"/>
              <a:ea typeface="Avenir Book" charset="0"/>
              <a:cs typeface="Avenir Book" charset="0"/>
            </a:endParaRPr>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latin typeface="Avenir Book" charset="0"/>
                <a:ea typeface="Avenir Book" charset="0"/>
                <a:cs typeface="Avenir Book" charset="0"/>
              </a:rPr>
              <a:t>\In language Y, “dog” prototypically means </a:t>
            </a:r>
            <a:r>
              <a:rPr lang="en-US" i="1" dirty="0" smtClean="0">
                <a:latin typeface="Avenir Book" charset="0"/>
                <a:ea typeface="Avenir Book" charset="0"/>
                <a:cs typeface="Avenir Book" charset="0"/>
              </a:rPr>
              <a:t>poodle (</a:t>
            </a:r>
            <a:r>
              <a:rPr lang="en-US" dirty="0" smtClean="0">
                <a:latin typeface="Avenir Book" charset="0"/>
                <a:ea typeface="Avenir Book" charset="0"/>
                <a:cs typeface="Avenir Book" charset="0"/>
              </a:rPr>
              <a:t>Social psychologists talk about “shared social reality”</a:t>
            </a:r>
          </a:p>
          <a:p>
            <a:pPr marL="0" marR="0" lvl="1" indent="0" algn="l" defTabSz="914400" rtl="0" eaLnBrk="1" fontAlgn="auto" latinLnBrk="0" hangingPunct="1">
              <a:lnSpc>
                <a:spcPct val="100000"/>
              </a:lnSpc>
              <a:spcBef>
                <a:spcPts val="0"/>
              </a:spcBef>
              <a:spcAft>
                <a:spcPts val="0"/>
              </a:spcAft>
              <a:buClrTx/>
              <a:buSzTx/>
              <a:buFontTx/>
              <a:buNone/>
              <a:tabLst/>
              <a:defRPr/>
            </a:pPr>
            <a:r>
              <a:rPr lang="en-US" i="1" dirty="0" smtClean="0">
                <a:latin typeface="Avenir Book" charset="0"/>
                <a:ea typeface="Avenir Book" charset="0"/>
                <a:cs typeface="Avenir Book" charset="0"/>
              </a:rPr>
              <a:t>)</a:t>
            </a:r>
          </a:p>
          <a:p>
            <a:endParaRPr lang="en-US"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latin typeface="Avenir Book" charset="0"/>
                <a:ea typeface="Avenir Book" charset="0"/>
                <a:cs typeface="Avenir Book" charset="0"/>
              </a:rPr>
              <a:t>“dog” in language X prototypically means </a:t>
            </a:r>
            <a:r>
              <a:rPr lang="en-US" i="1" dirty="0" err="1" smtClean="0">
                <a:latin typeface="Avenir Book" charset="0"/>
                <a:ea typeface="Avenir Book" charset="0"/>
                <a:cs typeface="Avenir Book" charset="0"/>
              </a:rPr>
              <a:t>dalmation</a:t>
            </a:r>
            <a:endParaRPr lang="en-US" dirty="0" smtClean="0">
              <a:latin typeface="Avenir Book" charset="0"/>
              <a:ea typeface="Avenir Book" charset="0"/>
              <a:cs typeface="Avenir Book" charset="0"/>
            </a:endParaRPr>
          </a:p>
          <a:p>
            <a:endParaRPr lang="en-US" dirty="0"/>
          </a:p>
        </p:txBody>
      </p:sp>
      <p:sp>
        <p:nvSpPr>
          <p:cNvPr id="4" name="Slide Number Placeholder 3"/>
          <p:cNvSpPr>
            <a:spLocks noGrp="1"/>
          </p:cNvSpPr>
          <p:nvPr>
            <p:ph type="sldNum" sz="quarter" idx="10"/>
          </p:nvPr>
        </p:nvSpPr>
        <p:spPr/>
        <p:txBody>
          <a:bodyPr/>
          <a:lstStyle/>
          <a:p>
            <a:fld id="{338C3D21-22B2-4149-A9C9-4B394D406695}" type="slidenum">
              <a:rPr lang="en-US" smtClean="0"/>
              <a:t>2</a:t>
            </a:fld>
            <a:endParaRPr lang="en-US"/>
          </a:p>
        </p:txBody>
      </p:sp>
    </p:spTree>
    <p:extLst>
      <p:ext uri="{BB962C8B-B14F-4D97-AF65-F5344CB8AC3E}">
        <p14:creationId xmlns:p14="http://schemas.microsoft.com/office/powerpoint/2010/main" val="17036838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body of </a:t>
            </a:r>
            <a:r>
              <a:rPr lang="en-US" baseline="0" dirty="0" smtClean="0"/>
              <a:t>literature that’s influence how I think about how meaning emerges is the literature on conformity from social psychology</a:t>
            </a:r>
          </a:p>
          <a:p>
            <a:endParaRPr lang="en-US" baseline="0" dirty="0" smtClean="0"/>
          </a:p>
          <a:p>
            <a:r>
              <a:rPr lang="en-US" baseline="0" dirty="0" smtClean="0"/>
              <a:t>In particular, 2 </a:t>
            </a:r>
            <a:r>
              <a:rPr lang="en-US" baseline="0" dirty="0" err="1" smtClean="0"/>
              <a:t>Exps</a:t>
            </a:r>
            <a:r>
              <a:rPr lang="en-US" baseline="0" dirty="0" smtClean="0"/>
              <a:t> </a:t>
            </a:r>
            <a:r>
              <a:rPr lang="mr-IN" baseline="0" dirty="0" smtClean="0"/>
              <a:t>–</a:t>
            </a:r>
            <a:r>
              <a:rPr lang="en-US" baseline="0" dirty="0" smtClean="0"/>
              <a:t> where you ask people in a group to make a judgements about something ambiguous and they converge on the same answer</a:t>
            </a:r>
            <a:endParaRPr lang="en-US" dirty="0" smtClean="0"/>
          </a:p>
          <a:p>
            <a:endParaRPr lang="en-US" dirty="0" smtClean="0"/>
          </a:p>
          <a:p>
            <a:r>
              <a:rPr lang="en-US" dirty="0" err="1" smtClean="0"/>
              <a:t>Scherif</a:t>
            </a:r>
            <a:r>
              <a:rPr lang="en-US" dirty="0" smtClean="0"/>
              <a:t>:</a:t>
            </a:r>
            <a:r>
              <a:rPr lang="en-US" baseline="0" dirty="0" smtClean="0"/>
              <a:t> </a:t>
            </a:r>
            <a:r>
              <a:rPr lang="en-US" sz="1200" b="0" i="0" kern="1200" dirty="0" smtClean="0">
                <a:solidFill>
                  <a:schemeClr val="tx1"/>
                </a:solidFill>
                <a:effectLst/>
                <a:latin typeface="+mn-lt"/>
                <a:ea typeface="+mn-ea"/>
                <a:cs typeface="+mn-cs"/>
              </a:rPr>
              <a:t> He used the </a:t>
            </a:r>
            <a:r>
              <a:rPr lang="en-US" sz="1200" b="0" i="0" kern="1200" dirty="0" err="1" smtClean="0">
                <a:solidFill>
                  <a:schemeClr val="tx1"/>
                </a:solidFill>
                <a:effectLst/>
                <a:latin typeface="+mn-lt"/>
                <a:ea typeface="+mn-ea"/>
                <a:cs typeface="+mn-cs"/>
              </a:rPr>
              <a:t>autokinetic</a:t>
            </a:r>
            <a:r>
              <a:rPr lang="en-US" sz="1200" b="0" i="0" kern="1200" dirty="0" smtClean="0">
                <a:solidFill>
                  <a:schemeClr val="tx1"/>
                </a:solidFill>
                <a:effectLst/>
                <a:latin typeface="+mn-lt"/>
                <a:ea typeface="+mn-ea"/>
                <a:cs typeface="+mn-cs"/>
              </a:rPr>
              <a:t> effect – this is where a small spot of light (projected onto a screen) in a dark room will appear to move, even though it is still (i.e. it is a visual illusion).</a:t>
            </a:r>
          </a:p>
          <a:p>
            <a:endParaRPr lang="en-US" sz="1200" b="0" i="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shows the median distance judgement (in inches) for three different subjects. The x-axis plots subjects performance on the task when completed individually, and then three subsequent periods in which the task was completed as a group (of 3 subjects). </a:t>
            </a:r>
            <a:endParaRPr lang="en-US" dirty="0" smtClean="0"/>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It was discovered that when participants were individually tested their estimates on how far the light moved varied considerably (e.g. from 20cm to 80cm).</a:t>
            </a:r>
          </a:p>
          <a:p>
            <a:r>
              <a:rPr lang="en-US" sz="1200" b="0" i="0" kern="1200" dirty="0" smtClean="0">
                <a:solidFill>
                  <a:schemeClr val="tx1"/>
                </a:solidFill>
                <a:effectLst/>
                <a:latin typeface="+mn-lt"/>
                <a:ea typeface="+mn-ea"/>
                <a:cs typeface="+mn-cs"/>
              </a:rPr>
              <a:t>The participants were then tested in groups of three.  </a:t>
            </a:r>
            <a:r>
              <a:rPr lang="en-US" sz="1200" b="0" i="0" kern="1200" dirty="0" err="1" smtClean="0">
                <a:solidFill>
                  <a:schemeClr val="tx1"/>
                </a:solidFill>
                <a:effectLst/>
                <a:latin typeface="+mn-lt"/>
                <a:ea typeface="+mn-ea"/>
                <a:cs typeface="+mn-cs"/>
              </a:rPr>
              <a:t>Sherif</a:t>
            </a:r>
            <a:r>
              <a:rPr lang="en-US" sz="1200" b="0" i="0" kern="1200" dirty="0" smtClean="0">
                <a:solidFill>
                  <a:schemeClr val="tx1"/>
                </a:solidFill>
                <a:effectLst/>
                <a:latin typeface="+mn-lt"/>
                <a:ea typeface="+mn-ea"/>
                <a:cs typeface="+mn-cs"/>
              </a:rPr>
              <a:t> manipulated the composition of the group by putting together two people whose estimate of the light movement when alone was very similar, and one person whose estimate was very different.  Each person in the group had to say aloud how far they thought the light had moved.</a:t>
            </a:r>
          </a:p>
          <a:p>
            <a:endParaRPr lang="en-US" dirty="0" smtClean="0"/>
          </a:p>
          <a:p>
            <a:r>
              <a:rPr lang="en-US" dirty="0" smtClean="0"/>
              <a:t>Asch video: https://</a:t>
            </a:r>
            <a:r>
              <a:rPr lang="en-US" dirty="0" err="1" smtClean="0"/>
              <a:t>www.youtube.com</a:t>
            </a:r>
            <a:r>
              <a:rPr lang="en-US" dirty="0" smtClean="0"/>
              <a:t>/</a:t>
            </a:r>
            <a:r>
              <a:rPr lang="en-US" dirty="0" err="1" smtClean="0"/>
              <a:t>watch?time_continue</a:t>
            </a:r>
            <a:r>
              <a:rPr lang="en-US" dirty="0" smtClean="0"/>
              <a:t>=41&amp;v=iRh5qy09nNw</a:t>
            </a:r>
          </a:p>
          <a:p>
            <a:endParaRPr lang="en-US" dirty="0" smtClean="0"/>
          </a:p>
          <a:p>
            <a:r>
              <a:rPr lang="en-US" dirty="0" smtClean="0"/>
              <a:t>Asch: </a:t>
            </a:r>
            <a:r>
              <a:rPr lang="en-US" sz="1200" b="0" i="0" kern="1200" dirty="0" smtClean="0">
                <a:solidFill>
                  <a:schemeClr val="tx1"/>
                </a:solidFill>
                <a:effectLst/>
                <a:latin typeface="+mn-lt"/>
                <a:ea typeface="+mn-ea"/>
                <a:cs typeface="+mn-cs"/>
              </a:rPr>
              <a:t> about one third (32%) conformed</a:t>
            </a:r>
            <a:endParaRPr lang="en-US" dirty="0"/>
          </a:p>
        </p:txBody>
      </p:sp>
      <p:sp>
        <p:nvSpPr>
          <p:cNvPr id="4" name="Slide Number Placeholder 3"/>
          <p:cNvSpPr>
            <a:spLocks noGrp="1"/>
          </p:cNvSpPr>
          <p:nvPr>
            <p:ph type="sldNum" sz="quarter" idx="10"/>
          </p:nvPr>
        </p:nvSpPr>
        <p:spPr/>
        <p:txBody>
          <a:bodyPr/>
          <a:lstStyle/>
          <a:p>
            <a:fld id="{338C3D21-22B2-4149-A9C9-4B394D406695}" type="slidenum">
              <a:rPr lang="en-US" smtClean="0"/>
              <a:t>3</a:t>
            </a:fld>
            <a:endParaRPr lang="en-US"/>
          </a:p>
        </p:txBody>
      </p:sp>
    </p:spTree>
    <p:extLst>
      <p:ext uri="{BB962C8B-B14F-4D97-AF65-F5344CB8AC3E}">
        <p14:creationId xmlns:p14="http://schemas.microsoft.com/office/powerpoint/2010/main" val="19436459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the extent that this process</a:t>
            </a:r>
            <a:r>
              <a:rPr lang="en-US" baseline="0" dirty="0" smtClean="0"/>
              <a:t> of conformity is the same as what happens in language </a:t>
            </a:r>
            <a:r>
              <a:rPr lang="mr-IN" baseline="0" dirty="0" smtClean="0"/>
              <a:t>–</a:t>
            </a:r>
            <a:r>
              <a:rPr lang="en-US" baseline="0" dirty="0" smtClean="0"/>
              <a:t> it’s much harder to study </a:t>
            </a:r>
            <a:endParaRPr lang="en-US" dirty="0"/>
          </a:p>
        </p:txBody>
      </p:sp>
      <p:sp>
        <p:nvSpPr>
          <p:cNvPr id="4" name="Slide Number Placeholder 3"/>
          <p:cNvSpPr>
            <a:spLocks noGrp="1"/>
          </p:cNvSpPr>
          <p:nvPr>
            <p:ph type="sldNum" sz="quarter" idx="10"/>
          </p:nvPr>
        </p:nvSpPr>
        <p:spPr/>
        <p:txBody>
          <a:bodyPr/>
          <a:lstStyle/>
          <a:p>
            <a:fld id="{338C3D21-22B2-4149-A9C9-4B394D406695}" type="slidenum">
              <a:rPr lang="en-US" smtClean="0"/>
              <a:t>4</a:t>
            </a:fld>
            <a:endParaRPr lang="en-US"/>
          </a:p>
        </p:txBody>
      </p:sp>
    </p:spTree>
    <p:extLst>
      <p:ext uri="{BB962C8B-B14F-4D97-AF65-F5344CB8AC3E}">
        <p14:creationId xmlns:p14="http://schemas.microsoft.com/office/powerpoint/2010/main" val="18248039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paper that we read is one attempt to look at the process of convergence</a:t>
            </a:r>
            <a:r>
              <a:rPr lang="en-US" baseline="0" dirty="0" smtClean="0"/>
              <a:t> through social interaction using drawings</a:t>
            </a:r>
          </a:p>
          <a:p>
            <a:endParaRPr lang="en-US" dirty="0" smtClean="0"/>
          </a:p>
          <a:p>
            <a:r>
              <a:rPr lang="en-US" dirty="0" smtClean="0"/>
              <a:t>Convergence, but not as much </a:t>
            </a:r>
            <a:r>
              <a:rPr lang="en-US" dirty="0" err="1" smtClean="0"/>
              <a:t>acuracy</a:t>
            </a:r>
            <a:r>
              <a:rPr lang="en-US" dirty="0" smtClean="0"/>
              <a:t> when</a:t>
            </a:r>
            <a:r>
              <a:rPr lang="en-US" baseline="0" dirty="0" smtClean="0"/>
              <a:t> no feedback (presumably because less convergence)</a:t>
            </a:r>
            <a:endParaRPr lang="en-US" dirty="0"/>
          </a:p>
        </p:txBody>
      </p:sp>
      <p:sp>
        <p:nvSpPr>
          <p:cNvPr id="4" name="Slide Number Placeholder 3"/>
          <p:cNvSpPr>
            <a:spLocks noGrp="1"/>
          </p:cNvSpPr>
          <p:nvPr>
            <p:ph type="sldNum" sz="quarter" idx="10"/>
          </p:nvPr>
        </p:nvSpPr>
        <p:spPr/>
        <p:txBody>
          <a:bodyPr/>
          <a:lstStyle/>
          <a:p>
            <a:fld id="{338C3D21-22B2-4149-A9C9-4B394D406695}" type="slidenum">
              <a:rPr lang="en-US" smtClean="0"/>
              <a:t>5</a:t>
            </a:fld>
            <a:endParaRPr lang="en-US"/>
          </a:p>
        </p:txBody>
      </p:sp>
    </p:spTree>
    <p:extLst>
      <p:ext uri="{BB962C8B-B14F-4D97-AF65-F5344CB8AC3E}">
        <p14:creationId xmlns:p14="http://schemas.microsoft.com/office/powerpoint/2010/main" val="271266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I’ve been trying to get at a</a:t>
            </a:r>
            <a:r>
              <a:rPr lang="en-US" baseline="0" dirty="0" smtClean="0"/>
              <a:t> related question using this dataset called </a:t>
            </a:r>
            <a:r>
              <a:rPr lang="en-US" baseline="0" dirty="0" err="1" smtClean="0"/>
              <a:t>quickraw</a:t>
            </a:r>
            <a:endParaRPr lang="en-US" dirty="0" smtClean="0"/>
          </a:p>
          <a:p>
            <a:endParaRPr lang="en-US" dirty="0" smtClean="0"/>
          </a:p>
          <a:p>
            <a:r>
              <a:rPr lang="en-US" dirty="0" smtClean="0"/>
              <a:t>Link: https://</a:t>
            </a:r>
            <a:r>
              <a:rPr lang="en-US" dirty="0" err="1" smtClean="0"/>
              <a:t>quickdraw.withgoogle.com</a:t>
            </a:r>
            <a:r>
              <a:rPr lang="en-US" dirty="0" smtClean="0"/>
              <a:t>/</a:t>
            </a:r>
          </a:p>
          <a:p>
            <a:endParaRPr lang="en-US" dirty="0" smtClean="0"/>
          </a:p>
          <a:p>
            <a:r>
              <a:rPr lang="en-US" dirty="0" smtClean="0"/>
              <a:t>file:///Users/</a:t>
            </a:r>
            <a:r>
              <a:rPr lang="en-US" dirty="0" err="1" smtClean="0"/>
              <a:t>mollylewis</a:t>
            </a:r>
            <a:r>
              <a:rPr lang="en-US" dirty="0" smtClean="0"/>
              <a:t>/Documents/research/Projects/</a:t>
            </a:r>
            <a:r>
              <a:rPr lang="en-US" dirty="0" err="1" smtClean="0"/>
              <a:t>conceptviz</a:t>
            </a:r>
            <a:r>
              <a:rPr lang="en-US" dirty="0" smtClean="0"/>
              <a:t>/analyses/markdowns/2_drawing_summary_analysis.html</a:t>
            </a:r>
            <a:endParaRPr lang="en-US" dirty="0"/>
          </a:p>
        </p:txBody>
      </p:sp>
      <p:sp>
        <p:nvSpPr>
          <p:cNvPr id="4" name="Slide Number Placeholder 3"/>
          <p:cNvSpPr>
            <a:spLocks noGrp="1"/>
          </p:cNvSpPr>
          <p:nvPr>
            <p:ph type="sldNum" sz="quarter" idx="10"/>
          </p:nvPr>
        </p:nvSpPr>
        <p:spPr/>
        <p:txBody>
          <a:bodyPr/>
          <a:lstStyle/>
          <a:p>
            <a:fld id="{338C3D21-22B2-4149-A9C9-4B394D406695}" type="slidenum">
              <a:rPr lang="en-US" smtClean="0"/>
              <a:t>6</a:t>
            </a:fld>
            <a:endParaRPr lang="en-US"/>
          </a:p>
        </p:txBody>
      </p:sp>
    </p:spTree>
    <p:extLst>
      <p:ext uri="{BB962C8B-B14F-4D97-AF65-F5344CB8AC3E}">
        <p14:creationId xmlns:p14="http://schemas.microsoft.com/office/powerpoint/2010/main" val="16343550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Hausdorff</a:t>
            </a:r>
            <a:r>
              <a:rPr lang="en-US" dirty="0" smtClean="0"/>
              <a:t> Distance is commonly used in computer vision</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 that field, a typical problem is that you are given an i</a:t>
            </a:r>
            <a:r>
              <a:rPr lang="en-US" sz="1200" kern="1200" dirty="0" smtClean="0">
                <a:solidFill>
                  <a:schemeClr val="tx1"/>
                </a:solidFill>
                <a:effectLst/>
                <a:latin typeface="+mn-lt"/>
                <a:ea typeface="+mn-ea"/>
                <a:cs typeface="+mn-cs"/>
              </a:rPr>
              <a:t>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not translation, scale and rotation invariant </a:t>
            </a:r>
            <a:endParaRPr lang="en-US" dirty="0" smtClean="0"/>
          </a:p>
          <a:p>
            <a:r>
              <a:rPr lang="en-US" dirty="0" smtClean="0"/>
              <a:t>mage and a model of what you want to match to.</a:t>
            </a:r>
          </a:p>
          <a:p>
            <a:endParaRPr lang="en-US" dirty="0" smtClean="0"/>
          </a:p>
          <a:p>
            <a:r>
              <a:rPr lang="en-US" sz="1200" b="0" i="0" kern="1200" dirty="0" smtClean="0">
                <a:solidFill>
                  <a:schemeClr val="tx1"/>
                </a:solidFill>
                <a:effectLst/>
                <a:latin typeface="+mn-lt"/>
                <a:ea typeface="+mn-ea"/>
                <a:cs typeface="+mn-cs"/>
              </a:rPr>
              <a:t>The </a:t>
            </a:r>
            <a:r>
              <a:rPr lang="en-US" sz="1200" b="0" i="0" kern="1200" dirty="0" err="1" smtClean="0">
                <a:solidFill>
                  <a:schemeClr val="tx1"/>
                </a:solidFill>
                <a:effectLst/>
                <a:latin typeface="+mn-lt"/>
                <a:ea typeface="+mn-ea"/>
                <a:cs typeface="+mn-cs"/>
              </a:rPr>
              <a:t>Hausdorff</a:t>
            </a:r>
            <a:r>
              <a:rPr lang="en-US" sz="1200" b="0" i="0" kern="1200" dirty="0" smtClean="0">
                <a:solidFill>
                  <a:schemeClr val="tx1"/>
                </a:solidFill>
                <a:effectLst/>
                <a:latin typeface="+mn-lt"/>
                <a:ea typeface="+mn-ea"/>
                <a:cs typeface="+mn-cs"/>
              </a:rPr>
              <a:t> distance is the longest distance you can be forced to travel by an adversary who chooses a point in one of the two sets, from where you then must travel to the other set. In other words, it is the greatest of all the distances from a point in one set to the closest point in the other set.</a:t>
            </a:r>
            <a:endParaRPr lang="en-US" dirty="0" smtClean="0"/>
          </a:p>
          <a:p>
            <a:endParaRPr lang="en-US" dirty="0" smtClean="0"/>
          </a:p>
          <a:p>
            <a:r>
              <a:rPr lang="en-US" sz="1200" b="0" i="1" kern="1200" dirty="0" smtClean="0">
                <a:solidFill>
                  <a:schemeClr val="tx1"/>
                </a:solidFill>
                <a:effectLst/>
                <a:latin typeface="+mn-lt"/>
                <a:ea typeface="+mn-ea"/>
                <a:cs typeface="+mn-cs"/>
              </a:rPr>
              <a:t>maximum distance of a set to the nearest point in the other set </a:t>
            </a:r>
          </a:p>
          <a:p>
            <a:r>
              <a:rPr lang="en-US" dirty="0" smtClean="0"/>
              <a:t>http://</a:t>
            </a:r>
            <a:r>
              <a:rPr lang="en-US" dirty="0" err="1" smtClean="0"/>
              <a:t>cgm.cs.mcgill.ca</a:t>
            </a:r>
            <a:r>
              <a:rPr lang="en-US" dirty="0" smtClean="0"/>
              <a:t>/~</a:t>
            </a:r>
            <a:r>
              <a:rPr lang="en-US" dirty="0" err="1" smtClean="0"/>
              <a:t>godfried</a:t>
            </a:r>
            <a:r>
              <a:rPr lang="en-US" dirty="0" smtClean="0"/>
              <a:t>/teaching/cg-projects/98/</a:t>
            </a:r>
            <a:r>
              <a:rPr lang="en-US" dirty="0" err="1" smtClean="0"/>
              <a:t>normand</a:t>
            </a:r>
            <a:r>
              <a:rPr lang="en-US" dirty="0" smtClean="0"/>
              <a:t>/</a:t>
            </a:r>
            <a:r>
              <a:rPr lang="en-US" dirty="0" err="1" smtClean="0"/>
              <a:t>main.html</a:t>
            </a:r>
            <a:endParaRPr lang="en-US" dirty="0"/>
          </a:p>
        </p:txBody>
      </p:sp>
      <p:sp>
        <p:nvSpPr>
          <p:cNvPr id="4" name="Slide Number Placeholder 3"/>
          <p:cNvSpPr>
            <a:spLocks noGrp="1"/>
          </p:cNvSpPr>
          <p:nvPr>
            <p:ph type="sldNum" sz="quarter" idx="10"/>
          </p:nvPr>
        </p:nvSpPr>
        <p:spPr/>
        <p:txBody>
          <a:bodyPr/>
          <a:lstStyle/>
          <a:p>
            <a:fld id="{338C3D21-22B2-4149-A9C9-4B394D406695}" type="slidenum">
              <a:rPr lang="en-US" smtClean="0"/>
              <a:t>7</a:t>
            </a:fld>
            <a:endParaRPr lang="en-US"/>
          </a:p>
        </p:txBody>
      </p:sp>
    </p:spTree>
    <p:extLst>
      <p:ext uri="{BB962C8B-B14F-4D97-AF65-F5344CB8AC3E}">
        <p14:creationId xmlns:p14="http://schemas.microsoft.com/office/powerpoint/2010/main" val="1550399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Avenir Book" charset="0"/>
                <a:ea typeface="Avenir Book" charset="0"/>
                <a:cs typeface="Avenir Book" charset="0"/>
              </a:rPr>
              <a:t>Item prototypes by country: </a:t>
            </a:r>
            <a:r>
              <a:rPr lang="en-US" sz="1200" b="1" dirty="0" smtClean="0">
                <a:latin typeface="Avenir Book" charset="0"/>
                <a:ea typeface="Avenir Book" charset="0"/>
                <a:cs typeface="Avenir Book" charset="0"/>
              </a:rPr>
              <a:t>bread: </a:t>
            </a:r>
            <a:r>
              <a:rPr lang="en-US" sz="1200" kern="1200" dirty="0" smtClean="0">
                <a:solidFill>
                  <a:schemeClr val="tx1"/>
                </a:solidFill>
                <a:effectLst/>
                <a:latin typeface="+mn-lt"/>
                <a:ea typeface="+mn-ea"/>
                <a:cs typeface="+mn-cs"/>
              </a:rPr>
              <a:t>smallest average pairwise distance to other drawings from the same country. </a:t>
            </a:r>
            <a:endParaRPr lang="en-US" dirty="0" smtClean="0"/>
          </a:p>
          <a:p>
            <a:endParaRPr lang="en-US" dirty="0"/>
          </a:p>
        </p:txBody>
      </p:sp>
      <p:sp>
        <p:nvSpPr>
          <p:cNvPr id="4" name="Slide Number Placeholder 3"/>
          <p:cNvSpPr>
            <a:spLocks noGrp="1"/>
          </p:cNvSpPr>
          <p:nvPr>
            <p:ph type="sldNum" sz="quarter" idx="10"/>
          </p:nvPr>
        </p:nvSpPr>
        <p:spPr/>
        <p:txBody>
          <a:bodyPr/>
          <a:lstStyle/>
          <a:p>
            <a:fld id="{338C3D21-22B2-4149-A9C9-4B394D406695}" type="slidenum">
              <a:rPr lang="en-US" smtClean="0"/>
              <a:t>10</a:t>
            </a:fld>
            <a:endParaRPr lang="en-US"/>
          </a:p>
        </p:txBody>
      </p:sp>
    </p:spTree>
    <p:extLst>
      <p:ext uri="{BB962C8B-B14F-4D97-AF65-F5344CB8AC3E}">
        <p14:creationId xmlns:p14="http://schemas.microsoft.com/office/powerpoint/2010/main" val="15262932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tree </a:t>
            </a:r>
            <a:r>
              <a:rPr lang="mr-IN" dirty="0" smtClean="0"/>
              <a:t>–</a:t>
            </a:r>
            <a:r>
              <a:rPr lang="en-US" dirty="0" smtClean="0"/>
              <a:t> cosine</a:t>
            </a:r>
            <a:r>
              <a:rPr lang="en-US" baseline="0" dirty="0" smtClean="0"/>
              <a:t> </a:t>
            </a:r>
            <a:r>
              <a:rPr lang="en-US" baseline="0" dirty="0" err="1" smtClean="0"/>
              <a:t>similairites</a:t>
            </a:r>
            <a:endParaRPr lang="en-US" baseline="0" dirty="0" smtClean="0"/>
          </a:p>
          <a:p>
            <a:endParaRPr lang="en-US" baseline="0" dirty="0" smtClean="0"/>
          </a:p>
          <a:p>
            <a:r>
              <a:rPr lang="en-US" baseline="0" dirty="0" smtClean="0"/>
              <a:t>Grouped by similarity</a:t>
            </a:r>
          </a:p>
          <a:p>
            <a:r>
              <a:rPr lang="en-US" baseline="0" dirty="0" err="1" smtClean="0"/>
              <a:t>Hight</a:t>
            </a:r>
            <a:r>
              <a:rPr lang="en-US" baseline="0" dirty="0" smtClean="0"/>
              <a:t> of cluster -&gt; degree of similarity</a:t>
            </a:r>
          </a:p>
        </p:txBody>
      </p:sp>
      <p:sp>
        <p:nvSpPr>
          <p:cNvPr id="4" name="Slide Number Placeholder 3"/>
          <p:cNvSpPr>
            <a:spLocks noGrp="1"/>
          </p:cNvSpPr>
          <p:nvPr>
            <p:ph type="sldNum" sz="quarter" idx="10"/>
          </p:nvPr>
        </p:nvSpPr>
        <p:spPr/>
        <p:txBody>
          <a:bodyPr/>
          <a:lstStyle/>
          <a:p>
            <a:fld id="{338C3D21-22B2-4149-A9C9-4B394D406695}" type="slidenum">
              <a:rPr lang="en-US" smtClean="0"/>
              <a:t>11</a:t>
            </a:fld>
            <a:endParaRPr lang="en-US"/>
          </a:p>
        </p:txBody>
      </p:sp>
    </p:spTree>
    <p:extLst>
      <p:ext uri="{BB962C8B-B14F-4D97-AF65-F5344CB8AC3E}">
        <p14:creationId xmlns:p14="http://schemas.microsoft.com/office/powerpoint/2010/main" val="360306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0AC448F-706C-4C41-B386-F982DB8A4C12}" type="datetimeFigureOut">
              <a:rPr lang="en-US" smtClean="0"/>
              <a:t>10/11/17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1F3700-5B5D-3148-B746-4692AA049483}"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AC448F-706C-4C41-B386-F982DB8A4C12}" type="datetimeFigureOut">
              <a:rPr lang="en-US" smtClean="0"/>
              <a:t>10/11/17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1F3700-5B5D-3148-B746-4692AA049483}"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AC448F-706C-4C41-B386-F982DB8A4C12}" type="datetimeFigureOut">
              <a:rPr lang="en-US" smtClean="0"/>
              <a:t>10/11/17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1F3700-5B5D-3148-B746-4692AA049483}"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0AC448F-706C-4C41-B386-F982DB8A4C12}" type="datetimeFigureOut">
              <a:rPr lang="en-US" smtClean="0"/>
              <a:t>10/11/17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1F3700-5B5D-3148-B746-4692AA049483}"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0AC448F-706C-4C41-B386-F982DB8A4C12}" type="datetimeFigureOut">
              <a:rPr lang="en-US" smtClean="0"/>
              <a:t>10/11/17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1F3700-5B5D-3148-B746-4692AA049483}"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0AC448F-706C-4C41-B386-F982DB8A4C12}" type="datetimeFigureOut">
              <a:rPr lang="en-US" smtClean="0"/>
              <a:t>10/11/17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1F3700-5B5D-3148-B746-4692AA049483}"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0AC448F-706C-4C41-B386-F982DB8A4C12}" type="datetimeFigureOut">
              <a:rPr lang="en-US" smtClean="0"/>
              <a:t>10/11/17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1F3700-5B5D-3148-B746-4692AA049483}"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0AC448F-706C-4C41-B386-F982DB8A4C12}" type="datetimeFigureOut">
              <a:rPr lang="en-US" smtClean="0"/>
              <a:t>10/11/17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1F3700-5B5D-3148-B746-4692AA049483}"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AC448F-706C-4C41-B386-F982DB8A4C12}" type="datetimeFigureOut">
              <a:rPr lang="en-US" smtClean="0"/>
              <a:t>10/11/17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1F3700-5B5D-3148-B746-4692AA049483}"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AC448F-706C-4C41-B386-F982DB8A4C12}" type="datetimeFigureOut">
              <a:rPr lang="en-US" smtClean="0"/>
              <a:t>10/11/17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1F3700-5B5D-3148-B746-4692AA049483}"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0AC448F-706C-4C41-B386-F982DB8A4C12}" type="datetimeFigureOut">
              <a:rPr lang="en-US" smtClean="0"/>
              <a:t>10/11/17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1F3700-5B5D-3148-B746-4692AA049483}"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AC448F-706C-4C41-B386-F982DB8A4C12}" type="datetimeFigureOut">
              <a:rPr lang="en-US" smtClean="0"/>
              <a:t>10/11/17</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1F3700-5B5D-3148-B746-4692AA049483}" type="slidenum">
              <a:rPr lang="en-US" smtClean="0"/>
              <a:t>‹#›</a:t>
            </a:fld>
            <a:endParaRPr lang="en-US"/>
          </a:p>
        </p:txBody>
      </p:sp>
    </p:spTree>
    <p:extLst>
      <p:ext uri="{BB962C8B-B14F-4D97-AF65-F5344CB8AC3E}">
        <p14:creationId xmlns:p14="http://schemas.microsoft.com/office/powerpoint/2010/main" val="195818495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4.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jp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tiff"/><Relationship Id="rId5" Type="http://schemas.openxmlformats.org/officeDocument/2006/relationships/image" Target="../media/image5.tiff"/><Relationship Id="rId6"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quickdraw.withgoogle.com/" TargetMode="External"/><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40371" y="3764265"/>
            <a:ext cx="8827228" cy="576118"/>
          </a:xfrm>
        </p:spPr>
        <p:txBody>
          <a:bodyPr>
            <a:normAutofit/>
          </a:bodyPr>
          <a:lstStyle/>
          <a:p>
            <a:r>
              <a:rPr lang="en-US" i="1" dirty="0" smtClean="0">
                <a:solidFill>
                  <a:schemeClr val="tx1"/>
                </a:solidFill>
                <a:latin typeface="Avenir Book" charset="0"/>
                <a:ea typeface="Avenir Book" charset="0"/>
                <a:cs typeface="Avenir Book" charset="0"/>
              </a:rPr>
              <a:t>Molly Lewis</a:t>
            </a:r>
          </a:p>
        </p:txBody>
      </p:sp>
      <p:sp>
        <p:nvSpPr>
          <p:cNvPr id="4" name="Rectangle 3"/>
          <p:cNvSpPr/>
          <p:nvPr/>
        </p:nvSpPr>
        <p:spPr>
          <a:xfrm>
            <a:off x="174321" y="192413"/>
            <a:ext cx="8793278" cy="6465153"/>
          </a:xfrm>
          <a:prstGeom prst="rect">
            <a:avLst/>
          </a:prstGeom>
          <a:noFill/>
          <a:ln w="7620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57150" cmpd="sng">
                <a:solidFill>
                  <a:schemeClr val="tx1"/>
                </a:solidFill>
              </a:ln>
            </a:endParaRPr>
          </a:p>
        </p:txBody>
      </p:sp>
      <p:sp>
        <p:nvSpPr>
          <p:cNvPr id="6" name="Title 1"/>
          <p:cNvSpPr txBox="1">
            <a:spLocks/>
          </p:cNvSpPr>
          <p:nvPr/>
        </p:nvSpPr>
        <p:spPr>
          <a:xfrm>
            <a:off x="382421" y="2024119"/>
            <a:ext cx="8391617" cy="1470025"/>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dirty="0" smtClean="0">
                <a:latin typeface="Avenir Book" charset="0"/>
                <a:ea typeface="Avenir Book" charset="0"/>
                <a:cs typeface="Avenir Book" charset="0"/>
              </a:rPr>
              <a:t>Drawings as a window into shared meaning</a:t>
            </a:r>
            <a:endParaRPr lang="en-US" dirty="0">
              <a:latin typeface="Avenir Book" charset="0"/>
              <a:ea typeface="Avenir Book" charset="0"/>
              <a:cs typeface="Avenir Book" charset="0"/>
            </a:endParaRPr>
          </a:p>
        </p:txBody>
      </p:sp>
      <p:sp>
        <p:nvSpPr>
          <p:cNvPr id="5" name="Subtitle 2"/>
          <p:cNvSpPr txBox="1">
            <a:spLocks/>
          </p:cNvSpPr>
          <p:nvPr/>
        </p:nvSpPr>
        <p:spPr>
          <a:xfrm>
            <a:off x="160466" y="4610504"/>
            <a:ext cx="8827228" cy="289330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Avenir Book"/>
                <a:ea typeface="+mn-ea"/>
                <a:cs typeface="Avenir Book"/>
              </a:defRPr>
            </a:lvl1pPr>
            <a:lvl2pPr marL="457200" indent="0" algn="ctr" defTabSz="457200" rtl="0" eaLnBrk="1" latinLnBrk="0" hangingPunct="1">
              <a:spcBef>
                <a:spcPct val="20000"/>
              </a:spcBef>
              <a:buFont typeface="Arial"/>
              <a:buNone/>
              <a:defRPr sz="2800" kern="1200">
                <a:solidFill>
                  <a:schemeClr val="tx1">
                    <a:tint val="75000"/>
                  </a:schemeClr>
                </a:solidFill>
                <a:latin typeface="Avenir Book"/>
                <a:ea typeface="+mn-ea"/>
                <a:cs typeface="Avenir Book"/>
              </a:defRPr>
            </a:lvl2pPr>
            <a:lvl3pPr marL="914400" indent="0" algn="ctr" defTabSz="457200" rtl="0" eaLnBrk="1" latinLnBrk="0" hangingPunct="1">
              <a:spcBef>
                <a:spcPct val="20000"/>
              </a:spcBef>
              <a:buFont typeface="Arial"/>
              <a:buNone/>
              <a:defRPr sz="2400" kern="1200">
                <a:solidFill>
                  <a:schemeClr val="tx1">
                    <a:tint val="75000"/>
                  </a:schemeClr>
                </a:solidFill>
                <a:latin typeface="Avenir Book"/>
                <a:ea typeface="+mn-ea"/>
                <a:cs typeface="Avenir Book"/>
              </a:defRPr>
            </a:lvl3pPr>
            <a:lvl4pPr marL="1371600" indent="0" algn="ctr" defTabSz="457200" rtl="0" eaLnBrk="1" latinLnBrk="0" hangingPunct="1">
              <a:spcBef>
                <a:spcPct val="20000"/>
              </a:spcBef>
              <a:buFont typeface="Arial"/>
              <a:buNone/>
              <a:defRPr sz="2000" kern="1200">
                <a:solidFill>
                  <a:schemeClr val="tx1">
                    <a:tint val="75000"/>
                  </a:schemeClr>
                </a:solidFill>
                <a:latin typeface="Avenir Book"/>
                <a:ea typeface="+mn-ea"/>
                <a:cs typeface="Avenir Book"/>
              </a:defRPr>
            </a:lvl4pPr>
            <a:lvl5pPr marL="1828800" indent="0" algn="ctr" defTabSz="457200" rtl="0" eaLnBrk="1" latinLnBrk="0" hangingPunct="1">
              <a:spcBef>
                <a:spcPct val="20000"/>
              </a:spcBef>
              <a:buFont typeface="Arial"/>
              <a:buNone/>
              <a:defRPr sz="2000" kern="1200">
                <a:solidFill>
                  <a:schemeClr val="tx1">
                    <a:tint val="75000"/>
                  </a:schemeClr>
                </a:solidFill>
                <a:latin typeface="Avenir Book"/>
                <a:ea typeface="+mn-ea"/>
                <a:cs typeface="Avenir Book"/>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sz="2400" i="1" dirty="0" smtClean="0">
              <a:solidFill>
                <a:schemeClr val="tx1"/>
              </a:solidFill>
            </a:endParaRPr>
          </a:p>
          <a:p>
            <a:endParaRPr lang="en-US" sz="2400" i="1" dirty="0" smtClean="0">
              <a:solidFill>
                <a:schemeClr val="tx1"/>
              </a:solidFill>
            </a:endParaRPr>
          </a:p>
          <a:p>
            <a:endParaRPr lang="en-US" sz="2400" i="1" dirty="0" smtClean="0">
              <a:solidFill>
                <a:schemeClr val="tx1"/>
              </a:solidFill>
            </a:endParaRPr>
          </a:p>
          <a:p>
            <a:r>
              <a:rPr lang="en-US" sz="2000" i="1" dirty="0" err="1" smtClean="0">
                <a:solidFill>
                  <a:schemeClr val="tx1"/>
                </a:solidFill>
              </a:rPr>
              <a:t>Lupyan</a:t>
            </a:r>
            <a:r>
              <a:rPr lang="en-US" sz="2000" i="1" dirty="0" smtClean="0">
                <a:solidFill>
                  <a:schemeClr val="tx1"/>
                </a:solidFill>
              </a:rPr>
              <a:t> Lab Meeting, 12 October 2017</a:t>
            </a:r>
            <a:endParaRPr lang="en-US" sz="2000" i="1" dirty="0">
              <a:solidFill>
                <a:schemeClr val="tx1"/>
              </a:solidFill>
            </a:endParaRPr>
          </a:p>
        </p:txBody>
      </p:sp>
    </p:spTree>
    <p:extLst>
      <p:ext uri="{BB962C8B-B14F-4D97-AF65-F5344CB8AC3E}">
        <p14:creationId xmlns:p14="http://schemas.microsoft.com/office/powerpoint/2010/main" val="4628508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194488"/>
            <a:ext cx="9061449" cy="6343015"/>
          </a:xfrm>
          <a:prstGeom prst="rect">
            <a:avLst/>
          </a:prstGeom>
        </p:spPr>
      </p:pic>
      <p:sp>
        <p:nvSpPr>
          <p:cNvPr id="9" name="Title 1"/>
          <p:cNvSpPr txBox="1">
            <a:spLocks/>
          </p:cNvSpPr>
          <p:nvPr/>
        </p:nvSpPr>
        <p:spPr>
          <a:xfrm>
            <a:off x="239183" y="11879"/>
            <a:ext cx="78867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US" sz="3600" dirty="0">
              <a:latin typeface="Avenir Book" charset="0"/>
              <a:ea typeface="Avenir Book" charset="0"/>
              <a:cs typeface="Avenir Book" charset="0"/>
            </a:endParaRPr>
          </a:p>
        </p:txBody>
      </p:sp>
      <p:sp>
        <p:nvSpPr>
          <p:cNvPr id="11" name="Title 1"/>
          <p:cNvSpPr>
            <a:spLocks noGrp="1"/>
          </p:cNvSpPr>
          <p:nvPr>
            <p:ph type="title"/>
          </p:nvPr>
        </p:nvSpPr>
        <p:spPr>
          <a:xfrm>
            <a:off x="357716" y="33567"/>
            <a:ext cx="7886700" cy="1325563"/>
          </a:xfrm>
        </p:spPr>
        <p:txBody>
          <a:bodyPr/>
          <a:lstStyle/>
          <a:p>
            <a:r>
              <a:rPr lang="en-US" dirty="0" smtClean="0"/>
              <a:t>Cross-cultural variability</a:t>
            </a:r>
            <a:endParaRPr lang="en-US" dirty="0"/>
          </a:p>
        </p:txBody>
      </p:sp>
    </p:spTree>
    <p:extLst>
      <p:ext uri="{BB962C8B-B14F-4D97-AF65-F5344CB8AC3E}">
        <p14:creationId xmlns:p14="http://schemas.microsoft.com/office/powerpoint/2010/main" val="14201057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533" y="304800"/>
            <a:ext cx="8764806" cy="6858000"/>
          </a:xfrm>
          <a:prstGeom prst="rect">
            <a:avLst/>
          </a:prstGeom>
        </p:spPr>
      </p:pic>
    </p:spTree>
    <p:extLst>
      <p:ext uri="{BB962C8B-B14F-4D97-AF65-F5344CB8AC3E}">
        <p14:creationId xmlns:p14="http://schemas.microsoft.com/office/powerpoint/2010/main" val="19251606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10115" y="555624"/>
            <a:ext cx="8633885" cy="5895975"/>
          </a:xfrm>
        </p:spPr>
        <p:txBody>
          <a:bodyPr>
            <a:normAutofit/>
          </a:bodyPr>
          <a:lstStyle/>
          <a:p>
            <a:pPr marL="0" indent="0">
              <a:buNone/>
            </a:pPr>
            <a:r>
              <a:rPr lang="en-US" sz="3600" b="1" dirty="0" smtClean="0">
                <a:solidFill>
                  <a:srgbClr val="FF0000"/>
                </a:solidFill>
                <a:latin typeface="Avenir Book" charset="0"/>
                <a:ea typeface="Avenir Book" charset="0"/>
                <a:cs typeface="Avenir Book" charset="0"/>
              </a:rPr>
              <a:t>Hypothesis</a:t>
            </a:r>
            <a:r>
              <a:rPr lang="en-US" sz="3600" b="1" dirty="0" smtClean="0">
                <a:latin typeface="Avenir Book" charset="0"/>
                <a:ea typeface="Avenir Book" charset="0"/>
                <a:cs typeface="Avenir Book" charset="0"/>
              </a:rPr>
              <a:t>: </a:t>
            </a:r>
            <a:r>
              <a:rPr lang="en-US" sz="3600" dirty="0" smtClean="0">
                <a:latin typeface="Avenir Book" charset="0"/>
                <a:ea typeface="Avenir Book" charset="0"/>
                <a:cs typeface="Avenir Book" charset="0"/>
              </a:rPr>
              <a:t>Countries culturally more similar have more similar semantic spaces (</a:t>
            </a:r>
            <a:r>
              <a:rPr lang="en-US" sz="3600" dirty="0" smtClean="0">
                <a:latin typeface="Avenir Book" charset="0"/>
                <a:ea typeface="Avenir Book" charset="0"/>
                <a:cs typeface="Avenir Book" charset="0"/>
                <a:sym typeface="Wingdings"/>
              </a:rPr>
              <a:t></a:t>
            </a:r>
            <a:r>
              <a:rPr lang="en-US" sz="3600" dirty="0" smtClean="0">
                <a:latin typeface="Avenir Book" charset="0"/>
                <a:ea typeface="Avenir Book" charset="0"/>
                <a:cs typeface="Avenir Book" charset="0"/>
              </a:rPr>
              <a:t> more similar drawings)</a:t>
            </a:r>
          </a:p>
          <a:p>
            <a:endParaRPr lang="en-US" sz="2400" dirty="0" smtClean="0">
              <a:latin typeface="Avenir Book" charset="0"/>
              <a:ea typeface="Avenir Book" charset="0"/>
              <a:cs typeface="Avenir Book" charset="0"/>
            </a:endParaRPr>
          </a:p>
          <a:p>
            <a:endParaRPr lang="en-US" sz="2400" dirty="0">
              <a:latin typeface="Avenir Book" charset="0"/>
              <a:ea typeface="Avenir Book" charset="0"/>
              <a:cs typeface="Avenir Book" charset="0"/>
            </a:endParaRPr>
          </a:p>
          <a:p>
            <a:pPr marL="0" indent="0">
              <a:buNone/>
            </a:pPr>
            <a:r>
              <a:rPr lang="en-US" u="sng" dirty="0" smtClean="0">
                <a:latin typeface="Avenir Book" charset="0"/>
                <a:ea typeface="Avenir Book" charset="0"/>
                <a:cs typeface="Avenir Book" charset="0"/>
              </a:rPr>
              <a:t>Cultural predictors:</a:t>
            </a:r>
          </a:p>
          <a:p>
            <a:r>
              <a:rPr lang="en-US" dirty="0" smtClean="0">
                <a:latin typeface="Avenir Book" charset="0"/>
                <a:ea typeface="Avenir Book" charset="0"/>
                <a:cs typeface="Avenir Book" charset="0"/>
              </a:rPr>
              <a:t>Physical distance: Euclidean </a:t>
            </a:r>
            <a:r>
              <a:rPr lang="en-US" dirty="0">
                <a:latin typeface="Avenir Book" charset="0"/>
                <a:ea typeface="Avenir Book" charset="0"/>
                <a:cs typeface="Avenir Book" charset="0"/>
              </a:rPr>
              <a:t>distance between centroid of </a:t>
            </a:r>
            <a:r>
              <a:rPr lang="en-US" dirty="0" smtClean="0">
                <a:latin typeface="Avenir Book" charset="0"/>
                <a:ea typeface="Avenir Book" charset="0"/>
                <a:cs typeface="Avenir Book" charset="0"/>
              </a:rPr>
              <a:t>countries</a:t>
            </a:r>
          </a:p>
          <a:p>
            <a:r>
              <a:rPr lang="en-US" dirty="0" smtClean="0">
                <a:latin typeface="Avenir Book" charset="0"/>
                <a:ea typeface="Avenir Book" charset="0"/>
                <a:cs typeface="Avenir Book" charset="0"/>
              </a:rPr>
              <a:t>Linguistic distance:</a:t>
            </a:r>
          </a:p>
          <a:p>
            <a:pPr lvl="1"/>
            <a:r>
              <a:rPr lang="en-US" dirty="0" smtClean="0">
                <a:latin typeface="Avenir Book" charset="0"/>
                <a:ea typeface="Avenir Book" charset="0"/>
                <a:cs typeface="Avenir Book" charset="0"/>
              </a:rPr>
              <a:t>ASJP distance </a:t>
            </a:r>
            <a:r>
              <a:rPr lang="mr-IN" dirty="0" smtClean="0">
                <a:latin typeface="Avenir Book" charset="0"/>
                <a:ea typeface="Avenir Book" charset="0"/>
                <a:cs typeface="Avenir Book" charset="0"/>
              </a:rPr>
              <a:t>–</a:t>
            </a:r>
            <a:r>
              <a:rPr lang="en-US" dirty="0" smtClean="0">
                <a:latin typeface="Avenir Book" charset="0"/>
                <a:ea typeface="Avenir Book" charset="0"/>
                <a:cs typeface="Avenir Book" charset="0"/>
              </a:rPr>
              <a:t> Overlap in vocabulary</a:t>
            </a:r>
          </a:p>
          <a:p>
            <a:pPr lvl="1"/>
            <a:r>
              <a:rPr lang="en-US" dirty="0" smtClean="0">
                <a:latin typeface="Avenir Book" charset="0"/>
                <a:ea typeface="Avenir Book" charset="0"/>
                <a:cs typeface="Avenir Book" charset="0"/>
              </a:rPr>
              <a:t>WALS Euclidean distance </a:t>
            </a:r>
            <a:r>
              <a:rPr lang="mr-IN" dirty="0" smtClean="0">
                <a:latin typeface="Avenir Book" charset="0"/>
                <a:ea typeface="Avenir Book" charset="0"/>
                <a:cs typeface="Avenir Book" charset="0"/>
              </a:rPr>
              <a:t>–</a:t>
            </a:r>
            <a:r>
              <a:rPr lang="en-US" dirty="0" smtClean="0">
                <a:latin typeface="Avenir Book" charset="0"/>
                <a:ea typeface="Avenir Book" charset="0"/>
                <a:cs typeface="Avenir Book" charset="0"/>
              </a:rPr>
              <a:t> Similarity in </a:t>
            </a:r>
            <a:r>
              <a:rPr lang="en-US" dirty="0" err="1" smtClean="0">
                <a:latin typeface="Avenir Book" charset="0"/>
                <a:ea typeface="Avenir Book" charset="0"/>
                <a:cs typeface="Avenir Book" charset="0"/>
              </a:rPr>
              <a:t>morphosyntax</a:t>
            </a:r>
            <a:endParaRPr lang="en-US" dirty="0" smtClean="0">
              <a:latin typeface="Avenir Book" charset="0"/>
              <a:ea typeface="Avenir Book" charset="0"/>
              <a:cs typeface="Avenir Book" charset="0"/>
            </a:endParaRPr>
          </a:p>
        </p:txBody>
      </p:sp>
    </p:spTree>
    <p:extLst>
      <p:ext uri="{BB962C8B-B14F-4D97-AF65-F5344CB8AC3E}">
        <p14:creationId xmlns:p14="http://schemas.microsoft.com/office/powerpoint/2010/main" val="417818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47592" t="53567" r="20000"/>
          <a:stretch/>
        </p:blipFill>
        <p:spPr>
          <a:xfrm>
            <a:off x="931333" y="270934"/>
            <a:ext cx="6586658" cy="6451600"/>
          </a:xfrm>
          <a:prstGeom prst="rect">
            <a:avLst/>
          </a:prstGeom>
        </p:spPr>
      </p:pic>
    </p:spTree>
    <p:extLst>
      <p:ext uri="{BB962C8B-B14F-4D97-AF65-F5344CB8AC3E}">
        <p14:creationId xmlns:p14="http://schemas.microsoft.com/office/powerpoint/2010/main" val="1601973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Ideas about future directions</a:t>
            </a:r>
            <a:endParaRPr lang="en-US" dirty="0"/>
          </a:p>
        </p:txBody>
      </p:sp>
      <p:sp>
        <p:nvSpPr>
          <p:cNvPr id="3" name="Content Placeholder 2"/>
          <p:cNvSpPr>
            <a:spLocks noGrp="1"/>
          </p:cNvSpPr>
          <p:nvPr>
            <p:ph idx="1"/>
          </p:nvPr>
        </p:nvSpPr>
        <p:spPr>
          <a:xfrm>
            <a:off x="628650" y="1825625"/>
            <a:ext cx="7886700" cy="4761442"/>
          </a:xfrm>
        </p:spPr>
        <p:txBody>
          <a:bodyPr>
            <a:normAutofit fontScale="85000" lnSpcReduction="20000"/>
          </a:bodyPr>
          <a:lstStyle/>
          <a:p>
            <a:r>
              <a:rPr lang="en-US" dirty="0" smtClean="0">
                <a:latin typeface="Avenir Book" charset="0"/>
                <a:ea typeface="Avenir Book" charset="0"/>
                <a:cs typeface="Avenir Book" charset="0"/>
              </a:rPr>
              <a:t>X-cultural </a:t>
            </a:r>
            <a:r>
              <a:rPr lang="en-US" dirty="0">
                <a:latin typeface="Avenir Book" charset="0"/>
                <a:ea typeface="Avenir Book" charset="0"/>
                <a:cs typeface="Avenir Book" charset="0"/>
              </a:rPr>
              <a:t>variability in salience/importance of particular features -&gt; looking at first N strokes</a:t>
            </a:r>
          </a:p>
          <a:p>
            <a:r>
              <a:rPr lang="en-US" dirty="0">
                <a:latin typeface="Avenir Book" charset="0"/>
                <a:ea typeface="Avenir Book" charset="0"/>
                <a:cs typeface="Avenir Book" charset="0"/>
              </a:rPr>
              <a:t>V</a:t>
            </a:r>
            <a:r>
              <a:rPr lang="en-US" dirty="0" smtClean="0">
                <a:latin typeface="Avenir Book" charset="0"/>
                <a:ea typeface="Avenir Book" charset="0"/>
                <a:cs typeface="Avenir Book" charset="0"/>
              </a:rPr>
              <a:t>ariability </a:t>
            </a:r>
            <a:r>
              <a:rPr lang="en-US" dirty="0">
                <a:latin typeface="Avenir Book" charset="0"/>
                <a:ea typeface="Avenir Book" charset="0"/>
                <a:cs typeface="Avenir Book" charset="0"/>
              </a:rPr>
              <a:t>in </a:t>
            </a:r>
            <a:r>
              <a:rPr lang="en-US" dirty="0" smtClean="0">
                <a:latin typeface="Avenir Book" charset="0"/>
                <a:ea typeface="Avenir Book" charset="0"/>
                <a:cs typeface="Avenir Book" charset="0"/>
              </a:rPr>
              <a:t>heterogeneity </a:t>
            </a:r>
            <a:r>
              <a:rPr lang="mr-IN" dirty="0" smtClean="0">
                <a:latin typeface="Avenir Book" charset="0"/>
                <a:ea typeface="Avenir Book" charset="0"/>
                <a:cs typeface="Avenir Book" charset="0"/>
              </a:rPr>
              <a:t>–</a:t>
            </a:r>
            <a:r>
              <a:rPr lang="en-US" dirty="0" smtClean="0">
                <a:latin typeface="Avenir Book" charset="0"/>
                <a:ea typeface="Avenir Book" charset="0"/>
                <a:cs typeface="Avenir Book" charset="0"/>
              </a:rPr>
              <a:t> can we predict this?</a:t>
            </a:r>
          </a:p>
          <a:p>
            <a:r>
              <a:rPr lang="en-US" dirty="0" smtClean="0">
                <a:latin typeface="Avenir Book" charset="0"/>
                <a:ea typeface="Avenir Book" charset="0"/>
                <a:cs typeface="Avenir Book" charset="0"/>
              </a:rPr>
              <a:t>Other predictors of cultural “closeness” </a:t>
            </a:r>
            <a:r>
              <a:rPr lang="mr-IN" dirty="0" smtClean="0">
                <a:latin typeface="Avenir Book" charset="0"/>
                <a:ea typeface="Avenir Book" charset="0"/>
                <a:cs typeface="Avenir Book" charset="0"/>
              </a:rPr>
              <a:t>–</a:t>
            </a:r>
            <a:r>
              <a:rPr lang="en-US" dirty="0" smtClean="0">
                <a:latin typeface="Avenir Book" charset="0"/>
                <a:ea typeface="Avenir Book" charset="0"/>
                <a:cs typeface="Avenir Book" charset="0"/>
              </a:rPr>
              <a:t> D-place</a:t>
            </a:r>
          </a:p>
          <a:p>
            <a:r>
              <a:rPr lang="en-US" dirty="0">
                <a:latin typeface="Avenir Book" charset="0"/>
                <a:ea typeface="Avenir Book" charset="0"/>
                <a:cs typeface="Avenir Book" charset="0"/>
              </a:rPr>
              <a:t>W</a:t>
            </a:r>
            <a:r>
              <a:rPr lang="en-US" dirty="0" smtClean="0">
                <a:latin typeface="Avenir Book" charset="0"/>
                <a:ea typeface="Avenir Book" charset="0"/>
                <a:cs typeface="Avenir Book" charset="0"/>
              </a:rPr>
              <a:t>hat </a:t>
            </a:r>
            <a:r>
              <a:rPr lang="en-US" dirty="0">
                <a:latin typeface="Avenir Book" charset="0"/>
                <a:ea typeface="Avenir Book" charset="0"/>
                <a:cs typeface="Avenir Book" charset="0"/>
              </a:rPr>
              <a:t>are the properties of items that vary more - frequent, less frequent</a:t>
            </a:r>
            <a:r>
              <a:rPr lang="en-US" dirty="0" smtClean="0">
                <a:latin typeface="Avenir Book" charset="0"/>
                <a:ea typeface="Avenir Book" charset="0"/>
                <a:cs typeface="Avenir Book" charset="0"/>
              </a:rPr>
              <a:t>? -&gt; </a:t>
            </a:r>
            <a:r>
              <a:rPr lang="en-US" dirty="0">
                <a:latin typeface="Avenir Book" charset="0"/>
                <a:ea typeface="Avenir Book" charset="0"/>
                <a:cs typeface="Avenir Book" charset="0"/>
              </a:rPr>
              <a:t>Scale up with more </a:t>
            </a:r>
            <a:r>
              <a:rPr lang="en-US" dirty="0" smtClean="0">
                <a:latin typeface="Avenir Book" charset="0"/>
                <a:ea typeface="Avenir Book" charset="0"/>
                <a:cs typeface="Avenir Book" charset="0"/>
              </a:rPr>
              <a:t>with more items</a:t>
            </a:r>
          </a:p>
          <a:p>
            <a:r>
              <a:rPr lang="en-US" dirty="0">
                <a:latin typeface="Avenir Book" charset="0"/>
                <a:ea typeface="Avenir Book" charset="0"/>
                <a:cs typeface="Avenir Book" charset="0"/>
              </a:rPr>
              <a:t>I</a:t>
            </a:r>
            <a:r>
              <a:rPr lang="en-US" dirty="0" smtClean="0">
                <a:latin typeface="Avenir Book" charset="0"/>
                <a:ea typeface="Avenir Book" charset="0"/>
                <a:cs typeface="Avenir Book" charset="0"/>
              </a:rPr>
              <a:t>s </a:t>
            </a:r>
            <a:r>
              <a:rPr lang="en-US" dirty="0">
                <a:latin typeface="Avenir Book" charset="0"/>
                <a:ea typeface="Avenir Book" charset="0"/>
                <a:cs typeface="Avenir Book" charset="0"/>
              </a:rPr>
              <a:t>there a way to think about which are more veridical? e</a:t>
            </a:r>
            <a:r>
              <a:rPr lang="en-US" dirty="0" smtClean="0">
                <a:latin typeface="Avenir Book" charset="0"/>
                <a:ea typeface="Avenir Book" charset="0"/>
                <a:cs typeface="Avenir Book" charset="0"/>
              </a:rPr>
              <a:t>.g. </a:t>
            </a:r>
            <a:r>
              <a:rPr lang="en-US" dirty="0">
                <a:latin typeface="Avenir Book" charset="0"/>
                <a:ea typeface="Avenir Book" charset="0"/>
                <a:cs typeface="Avenir Book" charset="0"/>
              </a:rPr>
              <a:t>top N images in google images search, searching by </a:t>
            </a:r>
            <a:r>
              <a:rPr lang="en-US" dirty="0" smtClean="0">
                <a:latin typeface="Avenir Book" charset="0"/>
                <a:ea typeface="Avenir Book" charset="0"/>
                <a:cs typeface="Avenir Book" charset="0"/>
              </a:rPr>
              <a:t>country </a:t>
            </a:r>
          </a:p>
          <a:p>
            <a:r>
              <a:rPr lang="en-US" dirty="0" smtClean="0">
                <a:latin typeface="Avenir Book" charset="0"/>
                <a:ea typeface="Avenir Book" charset="0"/>
                <a:cs typeface="Avenir Book" charset="0"/>
              </a:rPr>
              <a:t>Graphical complexity (</a:t>
            </a:r>
            <a:r>
              <a:rPr lang="en-US" dirty="0" err="1" smtClean="0">
                <a:latin typeface="Avenir Book" charset="0"/>
                <a:ea typeface="Avenir Book" charset="0"/>
                <a:cs typeface="Avenir Book" charset="0"/>
              </a:rPr>
              <a:t>Garrod</a:t>
            </a:r>
            <a:r>
              <a:rPr lang="en-US" dirty="0" smtClean="0">
                <a:latin typeface="Avenir Book" charset="0"/>
                <a:ea typeface="Avenir Book" charset="0"/>
                <a:cs typeface="Avenir Book" charset="0"/>
              </a:rPr>
              <a:t>, et al., paper)</a:t>
            </a:r>
          </a:p>
          <a:p>
            <a:r>
              <a:rPr lang="en-US" dirty="0" smtClean="0">
                <a:latin typeface="Avenir Book" charset="0"/>
                <a:ea typeface="Avenir Book" charset="0"/>
                <a:cs typeface="Avenir Book" charset="0"/>
              </a:rPr>
              <a:t>Use different layers of neural net </a:t>
            </a:r>
            <a:r>
              <a:rPr lang="mr-IN" dirty="0" smtClean="0">
                <a:latin typeface="Avenir Book" charset="0"/>
                <a:ea typeface="Avenir Book" charset="0"/>
                <a:cs typeface="Avenir Book" charset="0"/>
              </a:rPr>
              <a:t>–</a:t>
            </a:r>
            <a:r>
              <a:rPr lang="en-US" dirty="0" smtClean="0">
                <a:latin typeface="Avenir Book" charset="0"/>
                <a:ea typeface="Avenir Book" charset="0"/>
                <a:cs typeface="Avenir Book" charset="0"/>
              </a:rPr>
              <a:t> maybe earlier layers?</a:t>
            </a:r>
          </a:p>
          <a:p>
            <a:r>
              <a:rPr lang="en-US" dirty="0" smtClean="0">
                <a:latin typeface="Avenir Book" charset="0"/>
                <a:ea typeface="Avenir Book" charset="0"/>
                <a:cs typeface="Avenir Book" charset="0"/>
              </a:rPr>
              <a:t>Neural net trained on drawings</a:t>
            </a:r>
            <a:endParaRPr lang="en-US" dirty="0">
              <a:latin typeface="Avenir Book" charset="0"/>
              <a:ea typeface="Avenir Book" charset="0"/>
              <a:cs typeface="Avenir Book" charset="0"/>
            </a:endParaRPr>
          </a:p>
        </p:txBody>
      </p:sp>
    </p:spTree>
    <p:extLst>
      <p:ext uri="{BB962C8B-B14F-4D97-AF65-F5344CB8AC3E}">
        <p14:creationId xmlns:p14="http://schemas.microsoft.com/office/powerpoint/2010/main" val="49756046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sp>
        <p:nvSpPr>
          <p:cNvPr id="3" name="Content Placeholder 2"/>
          <p:cNvSpPr>
            <a:spLocks noGrp="1"/>
          </p:cNvSpPr>
          <p:nvPr>
            <p:ph idx="1"/>
          </p:nvPr>
        </p:nvSpPr>
        <p:spPr/>
        <p:txBody>
          <a:bodyPr/>
          <a:lstStyle/>
          <a:p>
            <a:r>
              <a:rPr lang="en-US" dirty="0"/>
              <a:t>Abstract words have longer strokes for both English and non-English speakers. Also, difference in accuracy between low and high concreteness words larger for </a:t>
            </a:r>
            <a:r>
              <a:rPr lang="en-US" dirty="0" err="1"/>
              <a:t>non-english</a:t>
            </a:r>
            <a:r>
              <a:rPr lang="en-US" dirty="0"/>
              <a:t> speakers.</a:t>
            </a:r>
          </a:p>
          <a:p>
            <a:r>
              <a:rPr lang="en-US" dirty="0"/>
              <a:t/>
            </a:r>
            <a:br>
              <a:rPr lang="en-US" dirty="0"/>
            </a:br>
            <a:endParaRPr lang="en-US" dirty="0"/>
          </a:p>
        </p:txBody>
      </p:sp>
    </p:spTree>
    <p:extLst>
      <p:ext uri="{BB962C8B-B14F-4D97-AF65-F5344CB8AC3E}">
        <p14:creationId xmlns:p14="http://schemas.microsoft.com/office/powerpoint/2010/main" val="179824075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3849" y="2142971"/>
            <a:ext cx="7886700" cy="1325563"/>
          </a:xfrm>
        </p:spPr>
        <p:txBody>
          <a:bodyPr>
            <a:normAutofit/>
          </a:bodyPr>
          <a:lstStyle/>
          <a:p>
            <a:r>
              <a:rPr lang="en-US" sz="2800" u="sng" dirty="0" smtClean="0">
                <a:latin typeface="Avenir Book" charset="0"/>
                <a:ea typeface="Avenir Book" charset="0"/>
                <a:cs typeface="Avenir Book" charset="0"/>
              </a:rPr>
              <a:t>Assumptions about meaning</a:t>
            </a:r>
            <a:endParaRPr lang="en-US" sz="2800" u="sng" dirty="0">
              <a:latin typeface="Avenir Book" charset="0"/>
              <a:ea typeface="Avenir Book" charset="0"/>
              <a:cs typeface="Avenir Book" charset="0"/>
            </a:endParaRPr>
          </a:p>
        </p:txBody>
      </p:sp>
      <p:sp>
        <p:nvSpPr>
          <p:cNvPr id="3" name="Content Placeholder 2"/>
          <p:cNvSpPr>
            <a:spLocks noGrp="1"/>
          </p:cNvSpPr>
          <p:nvPr>
            <p:ph idx="1"/>
          </p:nvPr>
        </p:nvSpPr>
        <p:spPr>
          <a:xfrm>
            <a:off x="323849" y="3045436"/>
            <a:ext cx="8379883" cy="3758408"/>
          </a:xfrm>
        </p:spPr>
        <p:txBody>
          <a:bodyPr>
            <a:normAutofit fontScale="92500" lnSpcReduction="20000"/>
          </a:bodyPr>
          <a:lstStyle/>
          <a:p>
            <a:pPr marL="571500" indent="-571500">
              <a:buFont typeface="+mj-lt"/>
              <a:buAutoNum type="romanUcPeriod"/>
            </a:pPr>
            <a:r>
              <a:rPr lang="en-US" dirty="0" smtClean="0">
                <a:latin typeface="Avenir Book" charset="0"/>
                <a:ea typeface="Avenir Book" charset="0"/>
                <a:cs typeface="Avenir Book" charset="0"/>
              </a:rPr>
              <a:t>Shared by members within same community</a:t>
            </a:r>
          </a:p>
          <a:p>
            <a:pPr marL="571500" indent="-571500">
              <a:buFont typeface="+mj-lt"/>
              <a:buAutoNum type="romanUcPeriod"/>
            </a:pPr>
            <a:r>
              <a:rPr lang="en-US" dirty="0" smtClean="0">
                <a:latin typeface="Avenir Book" charset="0"/>
                <a:ea typeface="Avenir Book" charset="0"/>
                <a:cs typeface="Avenir Book" charset="0"/>
              </a:rPr>
              <a:t>Varies across communities</a:t>
            </a:r>
          </a:p>
          <a:p>
            <a:pPr marL="571500" indent="-571500">
              <a:buFont typeface="+mj-lt"/>
              <a:buAutoNum type="romanUcPeriod"/>
            </a:pPr>
            <a:r>
              <a:rPr lang="en-US" dirty="0" smtClean="0">
                <a:latin typeface="Avenir Book" charset="0"/>
                <a:ea typeface="Avenir Book" charset="0"/>
                <a:cs typeface="Avenir Book" charset="0"/>
              </a:rPr>
              <a:t>Converges through interaction</a:t>
            </a:r>
          </a:p>
          <a:p>
            <a:pPr marL="571500" indent="-571500">
              <a:buFont typeface="+mj-lt"/>
              <a:buAutoNum type="romanUcPeriod"/>
            </a:pPr>
            <a:endParaRPr lang="en-US" dirty="0">
              <a:latin typeface="Avenir Book" charset="0"/>
              <a:ea typeface="Avenir Book" charset="0"/>
              <a:cs typeface="Avenir Book" charset="0"/>
            </a:endParaRPr>
          </a:p>
          <a:p>
            <a:pPr marL="0" indent="0">
              <a:buNone/>
            </a:pPr>
            <a:r>
              <a:rPr lang="en-US" dirty="0" smtClean="0">
                <a:latin typeface="Avenir Book" charset="0"/>
                <a:ea typeface="Avenir Book" charset="0"/>
                <a:cs typeface="Avenir Book" charset="0"/>
              </a:rPr>
              <a:t>But lots we don’t know:</a:t>
            </a:r>
          </a:p>
          <a:p>
            <a:pPr lvl="1"/>
            <a:r>
              <a:rPr lang="en-US" dirty="0" smtClean="0">
                <a:latin typeface="Avenir Book" charset="0"/>
                <a:ea typeface="Avenir Book" charset="0"/>
                <a:cs typeface="Avenir Book" charset="0"/>
              </a:rPr>
              <a:t>How much variability is there across communities?</a:t>
            </a:r>
          </a:p>
          <a:p>
            <a:pPr lvl="1"/>
            <a:r>
              <a:rPr lang="en-US" dirty="0" smtClean="0">
                <a:latin typeface="Avenir Book" charset="0"/>
                <a:ea typeface="Avenir Book" charset="0"/>
                <a:cs typeface="Avenir Book" charset="0"/>
              </a:rPr>
              <a:t>What kinds of meanings vary most?</a:t>
            </a:r>
          </a:p>
          <a:p>
            <a:pPr lvl="1"/>
            <a:r>
              <a:rPr lang="en-US" dirty="0" smtClean="0">
                <a:latin typeface="Avenir Book" charset="0"/>
                <a:ea typeface="Avenir Book" charset="0"/>
                <a:cs typeface="Avenir Book" charset="0"/>
              </a:rPr>
              <a:t>What are the processes by which communities converge on meaning?</a:t>
            </a:r>
          </a:p>
          <a:p>
            <a:pPr lvl="1"/>
            <a:r>
              <a:rPr lang="en-US" dirty="0" smtClean="0">
                <a:latin typeface="Avenir Book" charset="0"/>
                <a:ea typeface="Avenir Book" charset="0"/>
                <a:cs typeface="Avenir Book" charset="0"/>
              </a:rPr>
              <a:t>What predicts variability across cultures?</a:t>
            </a:r>
          </a:p>
          <a:p>
            <a:endParaRPr lang="en-US" dirty="0"/>
          </a:p>
        </p:txBody>
      </p:sp>
      <p:sp>
        <p:nvSpPr>
          <p:cNvPr id="7" name="TextBox 6"/>
          <p:cNvSpPr txBox="1"/>
          <p:nvPr/>
        </p:nvSpPr>
        <p:spPr>
          <a:xfrm>
            <a:off x="4161792" y="981814"/>
            <a:ext cx="1023037" cy="646331"/>
          </a:xfrm>
          <a:prstGeom prst="rect">
            <a:avLst/>
          </a:prstGeom>
          <a:noFill/>
        </p:spPr>
        <p:txBody>
          <a:bodyPr wrap="none" rtlCol="0">
            <a:spAutoFit/>
          </a:bodyPr>
          <a:lstStyle/>
          <a:p>
            <a:r>
              <a:rPr lang="en-US" sz="3600" b="1" i="1" dirty="0" smtClean="0">
                <a:solidFill>
                  <a:srgbClr val="FF0000"/>
                </a:solidFill>
                <a:latin typeface="Avenir Book" charset="0"/>
                <a:ea typeface="Avenir Book" charset="0"/>
                <a:cs typeface="Avenir Book" charset="0"/>
              </a:rPr>
              <a:t>dog</a:t>
            </a:r>
            <a:endParaRPr lang="en-US" sz="2800" b="1" i="1" dirty="0">
              <a:solidFill>
                <a:srgbClr val="FF0000"/>
              </a:solidFill>
              <a:latin typeface="Avenir Book" charset="0"/>
              <a:ea typeface="Avenir Book" charset="0"/>
              <a:cs typeface="Avenir Book" charset="0"/>
            </a:endParaRPr>
          </a:p>
        </p:txBody>
      </p:sp>
      <p:pic>
        <p:nvPicPr>
          <p:cNvPr id="8" name="Picture 7"/>
          <p:cNvPicPr>
            <a:picLocks noChangeAspect="1"/>
          </p:cNvPicPr>
          <p:nvPr/>
        </p:nvPicPr>
        <p:blipFill>
          <a:blip r:embed="rId3"/>
          <a:stretch>
            <a:fillRect/>
          </a:stretch>
        </p:blipFill>
        <p:spPr>
          <a:xfrm>
            <a:off x="5826124" y="528243"/>
            <a:ext cx="1663700" cy="1663700"/>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60164" y="577216"/>
            <a:ext cx="1565755" cy="1565755"/>
          </a:xfrm>
          <a:prstGeom prst="rect">
            <a:avLst/>
          </a:prstGeom>
        </p:spPr>
      </p:pic>
    </p:spTree>
    <p:extLst>
      <p:ext uri="{BB962C8B-B14F-4D97-AF65-F5344CB8AC3E}">
        <p14:creationId xmlns:p14="http://schemas.microsoft.com/office/powerpoint/2010/main" val="1360342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1" end="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4" end="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1154" y="241381"/>
            <a:ext cx="8312150" cy="1325563"/>
          </a:xfrm>
        </p:spPr>
        <p:txBody>
          <a:bodyPr>
            <a:normAutofit/>
          </a:bodyPr>
          <a:lstStyle/>
          <a:p>
            <a:r>
              <a:rPr lang="en-US" sz="3600" dirty="0" smtClean="0">
                <a:latin typeface="Avenir Book" charset="0"/>
                <a:ea typeface="Avenir Book" charset="0"/>
                <a:cs typeface="Avenir Book" charset="0"/>
              </a:rPr>
              <a:t>Convergence on shared reality through “conformity”</a:t>
            </a:r>
            <a:endParaRPr lang="en-US" sz="3600" dirty="0">
              <a:latin typeface="Avenir Book" charset="0"/>
              <a:ea typeface="Avenir Book" charset="0"/>
              <a:cs typeface="Avenir Book" charset="0"/>
            </a:endParaRPr>
          </a:p>
        </p:txBody>
      </p:sp>
      <p:pic>
        <p:nvPicPr>
          <p:cNvPr id="4" name="Picture 3" descr="Screen Shot 2013-03-11 at 4.00.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6137" y="4212362"/>
            <a:ext cx="3194987" cy="1586914"/>
          </a:xfrm>
          <a:prstGeom prst="rect">
            <a:avLst/>
          </a:prstGeom>
        </p:spPr>
      </p:pic>
      <p:sp>
        <p:nvSpPr>
          <p:cNvPr id="5" name="TextBox 4"/>
          <p:cNvSpPr txBox="1"/>
          <p:nvPr/>
        </p:nvSpPr>
        <p:spPr>
          <a:xfrm>
            <a:off x="5078263" y="1866232"/>
            <a:ext cx="3578608" cy="400110"/>
          </a:xfrm>
          <a:prstGeom prst="rect">
            <a:avLst/>
          </a:prstGeom>
          <a:noFill/>
        </p:spPr>
        <p:txBody>
          <a:bodyPr wrap="none" rtlCol="0">
            <a:spAutoFit/>
          </a:bodyPr>
          <a:lstStyle/>
          <a:p>
            <a:r>
              <a:rPr lang="en-US" sz="2000" b="1" dirty="0" smtClean="0">
                <a:latin typeface="Avenir Book" charset="0"/>
                <a:ea typeface="Avenir Book" charset="0"/>
                <a:cs typeface="Avenir Book" charset="0"/>
              </a:rPr>
              <a:t>Asch’s line experiment  (1951)</a:t>
            </a:r>
            <a:endParaRPr lang="en-US" sz="2000" b="1" dirty="0">
              <a:latin typeface="Avenir Book" charset="0"/>
              <a:ea typeface="Avenir Book" charset="0"/>
              <a:cs typeface="Avenir Book" charset="0"/>
            </a:endParaRPr>
          </a:p>
        </p:txBody>
      </p:sp>
      <p:sp>
        <p:nvSpPr>
          <p:cNvPr id="6" name="Rectangle 5"/>
          <p:cNvSpPr/>
          <p:nvPr/>
        </p:nvSpPr>
        <p:spPr>
          <a:xfrm>
            <a:off x="218891" y="1866232"/>
            <a:ext cx="4525791" cy="400110"/>
          </a:xfrm>
          <a:prstGeom prst="rect">
            <a:avLst/>
          </a:prstGeom>
        </p:spPr>
        <p:txBody>
          <a:bodyPr wrap="none">
            <a:spAutoFit/>
          </a:bodyPr>
          <a:lstStyle/>
          <a:p>
            <a:r>
              <a:rPr lang="en-US" sz="2000" b="1" dirty="0" err="1" smtClean="0">
                <a:effectLst/>
                <a:latin typeface="Avenir Book" charset="0"/>
                <a:ea typeface="Avenir Book" charset="0"/>
                <a:cs typeface="Avenir Book" charset="0"/>
              </a:rPr>
              <a:t>Sherif’s</a:t>
            </a:r>
            <a:r>
              <a:rPr lang="en-US" sz="2000" b="1" dirty="0" smtClean="0">
                <a:effectLst/>
                <a:latin typeface="Avenir Book" charset="0"/>
                <a:ea typeface="Avenir Book" charset="0"/>
                <a:cs typeface="Avenir Book" charset="0"/>
              </a:rPr>
              <a:t> </a:t>
            </a:r>
            <a:r>
              <a:rPr lang="en-US" sz="2000" b="1" dirty="0" err="1" smtClean="0">
                <a:effectLst/>
                <a:latin typeface="Avenir Book" charset="0"/>
                <a:ea typeface="Avenir Book" charset="0"/>
                <a:cs typeface="Avenir Book" charset="0"/>
              </a:rPr>
              <a:t>autokinetic</a:t>
            </a:r>
            <a:r>
              <a:rPr lang="en-US" sz="2000" b="1" dirty="0" smtClean="0">
                <a:effectLst/>
                <a:latin typeface="Avenir Book" charset="0"/>
                <a:ea typeface="Avenir Book" charset="0"/>
                <a:cs typeface="Avenir Book" charset="0"/>
              </a:rPr>
              <a:t> experiment (1935) </a:t>
            </a:r>
            <a:endParaRPr lang="en-US" sz="2000" b="1" dirty="0">
              <a:latin typeface="Avenir Book" charset="0"/>
              <a:ea typeface="Avenir Book" charset="0"/>
              <a:cs typeface="Avenir Book" charset="0"/>
            </a:endParaRPr>
          </a:p>
        </p:txBody>
      </p:sp>
      <p:pic>
        <p:nvPicPr>
          <p:cNvPr id="7" name="Picture 6"/>
          <p:cNvPicPr>
            <a:picLocks noChangeAspect="1"/>
          </p:cNvPicPr>
          <p:nvPr/>
        </p:nvPicPr>
        <p:blipFill>
          <a:blip r:embed="rId4"/>
          <a:stretch>
            <a:fillRect/>
          </a:stretch>
        </p:blipFill>
        <p:spPr>
          <a:xfrm>
            <a:off x="5321385" y="2156907"/>
            <a:ext cx="3092363" cy="2531156"/>
          </a:xfrm>
          <a:prstGeom prst="rect">
            <a:avLst/>
          </a:prstGeom>
        </p:spPr>
      </p:pic>
      <p:sp>
        <p:nvSpPr>
          <p:cNvPr id="8" name="TextBox 7"/>
          <p:cNvSpPr txBox="1"/>
          <p:nvPr/>
        </p:nvSpPr>
        <p:spPr>
          <a:xfrm rot="16200000">
            <a:off x="-178656" y="4896187"/>
            <a:ext cx="1780744" cy="369332"/>
          </a:xfrm>
          <a:prstGeom prst="rect">
            <a:avLst/>
          </a:prstGeom>
          <a:noFill/>
        </p:spPr>
        <p:txBody>
          <a:bodyPr wrap="none" rtlCol="0">
            <a:spAutoFit/>
          </a:bodyPr>
          <a:lstStyle/>
          <a:p>
            <a:r>
              <a:rPr lang="en-US" smtClean="0"/>
              <a:t>Distance (inches)</a:t>
            </a:r>
            <a:endParaRPr lang="en-US"/>
          </a:p>
        </p:txBody>
      </p:sp>
      <p:sp>
        <p:nvSpPr>
          <p:cNvPr id="9" name="TextBox 8"/>
          <p:cNvSpPr txBox="1"/>
          <p:nvPr/>
        </p:nvSpPr>
        <p:spPr>
          <a:xfrm rot="18548817">
            <a:off x="659496" y="6189541"/>
            <a:ext cx="1260281" cy="369332"/>
          </a:xfrm>
          <a:prstGeom prst="rect">
            <a:avLst/>
          </a:prstGeom>
          <a:noFill/>
        </p:spPr>
        <p:txBody>
          <a:bodyPr wrap="none" rtlCol="0">
            <a:spAutoFit/>
          </a:bodyPr>
          <a:lstStyle/>
          <a:p>
            <a:r>
              <a:rPr lang="en-US" dirty="0" smtClean="0"/>
              <a:t>Individually</a:t>
            </a:r>
          </a:p>
        </p:txBody>
      </p:sp>
      <p:sp>
        <p:nvSpPr>
          <p:cNvPr id="10" name="TextBox 9"/>
          <p:cNvSpPr txBox="1"/>
          <p:nvPr/>
        </p:nvSpPr>
        <p:spPr>
          <a:xfrm rot="18548817">
            <a:off x="1591319" y="6234505"/>
            <a:ext cx="1160382" cy="369332"/>
          </a:xfrm>
          <a:prstGeom prst="rect">
            <a:avLst/>
          </a:prstGeom>
          <a:noFill/>
        </p:spPr>
        <p:txBody>
          <a:bodyPr wrap="none" rtlCol="0">
            <a:spAutoFit/>
          </a:bodyPr>
          <a:lstStyle/>
          <a:p>
            <a:r>
              <a:rPr lang="en-US" dirty="0" smtClean="0"/>
              <a:t>Group (</a:t>
            </a:r>
            <a:r>
              <a:rPr lang="en-US" i="1" dirty="0" smtClean="0"/>
              <a:t>t</a:t>
            </a:r>
            <a:r>
              <a:rPr lang="en-US" dirty="0" smtClean="0"/>
              <a:t>1)</a:t>
            </a:r>
          </a:p>
        </p:txBody>
      </p:sp>
      <p:sp>
        <p:nvSpPr>
          <p:cNvPr id="11" name="TextBox 10"/>
          <p:cNvSpPr txBox="1"/>
          <p:nvPr/>
        </p:nvSpPr>
        <p:spPr>
          <a:xfrm rot="18548817">
            <a:off x="2397472" y="6106797"/>
            <a:ext cx="1160382" cy="369332"/>
          </a:xfrm>
          <a:prstGeom prst="rect">
            <a:avLst/>
          </a:prstGeom>
          <a:noFill/>
        </p:spPr>
        <p:txBody>
          <a:bodyPr wrap="none" rtlCol="0">
            <a:spAutoFit/>
          </a:bodyPr>
          <a:lstStyle/>
          <a:p>
            <a:r>
              <a:rPr lang="en-US" dirty="0" smtClean="0"/>
              <a:t>Group (</a:t>
            </a:r>
            <a:r>
              <a:rPr lang="en-US" i="1" dirty="0" smtClean="0"/>
              <a:t>t</a:t>
            </a:r>
            <a:r>
              <a:rPr lang="en-US" dirty="0" smtClean="0"/>
              <a:t>2)</a:t>
            </a:r>
          </a:p>
        </p:txBody>
      </p:sp>
      <p:pic>
        <p:nvPicPr>
          <p:cNvPr id="13" name="Picture 12"/>
          <p:cNvPicPr>
            <a:picLocks noChangeAspect="1"/>
          </p:cNvPicPr>
          <p:nvPr/>
        </p:nvPicPr>
        <p:blipFill>
          <a:blip r:embed="rId5"/>
          <a:stretch>
            <a:fillRect/>
          </a:stretch>
        </p:blipFill>
        <p:spPr>
          <a:xfrm>
            <a:off x="1611292" y="2493852"/>
            <a:ext cx="1984678" cy="1486593"/>
          </a:xfrm>
          <a:prstGeom prst="rect">
            <a:avLst/>
          </a:prstGeom>
        </p:spPr>
      </p:pic>
      <p:pic>
        <p:nvPicPr>
          <p:cNvPr id="15" name="Picture 14"/>
          <p:cNvPicPr>
            <a:picLocks noChangeAspect="1"/>
          </p:cNvPicPr>
          <p:nvPr/>
        </p:nvPicPr>
        <p:blipFill>
          <a:blip r:embed="rId6"/>
          <a:stretch>
            <a:fillRect/>
          </a:stretch>
        </p:blipFill>
        <p:spPr>
          <a:xfrm>
            <a:off x="4949189" y="4657223"/>
            <a:ext cx="3628159" cy="1867866"/>
          </a:xfrm>
          <a:prstGeom prst="rect">
            <a:avLst/>
          </a:prstGeom>
        </p:spPr>
      </p:pic>
    </p:spTree>
    <p:extLst>
      <p:ext uri="{BB962C8B-B14F-4D97-AF65-F5344CB8AC3E}">
        <p14:creationId xmlns:p14="http://schemas.microsoft.com/office/powerpoint/2010/main" val="160410198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28650" y="1825625"/>
            <a:ext cx="7886700" cy="3445622"/>
          </a:xfrm>
        </p:spPr>
        <p:txBody>
          <a:bodyPr/>
          <a:lstStyle/>
          <a:p>
            <a:pPr marL="0" indent="0">
              <a:buNone/>
            </a:pPr>
            <a:r>
              <a:rPr lang="en-US" dirty="0" smtClean="0">
                <a:latin typeface="Avenir Book" charset="0"/>
                <a:ea typeface="Avenir Book" charset="0"/>
                <a:cs typeface="Avenir Book" charset="0"/>
              </a:rPr>
              <a:t>Cognitive representations of meaning difficult to infer from language</a:t>
            </a:r>
          </a:p>
          <a:p>
            <a:pPr marL="0" indent="0">
              <a:buNone/>
            </a:pPr>
            <a:endParaRPr lang="en-US" dirty="0" smtClean="0">
              <a:latin typeface="Avenir Book" charset="0"/>
              <a:ea typeface="Avenir Book" charset="0"/>
              <a:cs typeface="Avenir Book" charset="0"/>
            </a:endParaRPr>
          </a:p>
          <a:p>
            <a:pPr marL="0" indent="0">
              <a:buNone/>
            </a:pPr>
            <a:endParaRPr lang="en-US" dirty="0">
              <a:latin typeface="Avenir Book" charset="0"/>
              <a:ea typeface="Avenir Book" charset="0"/>
              <a:cs typeface="Avenir Book" charset="0"/>
            </a:endParaRPr>
          </a:p>
          <a:p>
            <a:pPr marL="0" indent="0">
              <a:buNone/>
            </a:pPr>
            <a:endParaRPr lang="en-US" b="1" dirty="0">
              <a:latin typeface="Avenir Book" charset="0"/>
              <a:ea typeface="Avenir Book" charset="0"/>
              <a:cs typeface="Avenir Book" charset="0"/>
            </a:endParaRPr>
          </a:p>
        </p:txBody>
      </p:sp>
      <p:sp>
        <p:nvSpPr>
          <p:cNvPr id="2" name="Title 1"/>
          <p:cNvSpPr>
            <a:spLocks noGrp="1"/>
          </p:cNvSpPr>
          <p:nvPr>
            <p:ph type="title"/>
          </p:nvPr>
        </p:nvSpPr>
        <p:spPr/>
        <p:txBody>
          <a:bodyPr>
            <a:normAutofit/>
          </a:bodyPr>
          <a:lstStyle/>
          <a:p>
            <a:r>
              <a:rPr lang="en-US" sz="3600" dirty="0" smtClean="0">
                <a:latin typeface="Avenir Book" charset="0"/>
                <a:ea typeface="Avenir Book" charset="0"/>
                <a:cs typeface="Avenir Book" charset="0"/>
              </a:rPr>
              <a:t>Drawings as a window into meaning</a:t>
            </a:r>
            <a:endParaRPr lang="en-US" sz="3600" dirty="0">
              <a:latin typeface="Avenir Book" charset="0"/>
              <a:ea typeface="Avenir Book" charset="0"/>
              <a:cs typeface="Avenir Book" charset="0"/>
            </a:endParaRPr>
          </a:p>
        </p:txBody>
      </p:sp>
      <p:sp>
        <p:nvSpPr>
          <p:cNvPr id="5" name="Content Placeholder 2"/>
          <p:cNvSpPr txBox="1">
            <a:spLocks/>
          </p:cNvSpPr>
          <p:nvPr/>
        </p:nvSpPr>
        <p:spPr>
          <a:xfrm>
            <a:off x="628650" y="5141540"/>
            <a:ext cx="7886700" cy="72137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mr-IN" dirty="0" smtClean="0">
                <a:latin typeface="Avenir Book" charset="0"/>
                <a:ea typeface="Avenir Book" charset="0"/>
                <a:cs typeface="Avenir Book" charset="0"/>
              </a:rPr>
              <a:t>…</a:t>
            </a:r>
            <a:r>
              <a:rPr lang="en-US" dirty="0">
                <a:latin typeface="Avenir Book" charset="0"/>
                <a:ea typeface="Avenir Book" charset="0"/>
                <a:cs typeface="Avenir Book" charset="0"/>
              </a:rPr>
              <a:t>b</a:t>
            </a:r>
            <a:r>
              <a:rPr lang="en-US" dirty="0" smtClean="0">
                <a:latin typeface="Avenir Book" charset="0"/>
                <a:ea typeface="Avenir Book" charset="0"/>
                <a:cs typeface="Avenir Book" charset="0"/>
              </a:rPr>
              <a:t>ut may be easier from drawings.</a:t>
            </a:r>
            <a:endParaRPr lang="en-US" dirty="0">
              <a:latin typeface="Avenir Book" charset="0"/>
              <a:ea typeface="Avenir Book" charset="0"/>
              <a:cs typeface="Avenir Book" charset="0"/>
            </a:endParaRPr>
          </a:p>
        </p:txBody>
      </p:sp>
      <p:sp>
        <p:nvSpPr>
          <p:cNvPr id="7" name="Cloud Callout 6"/>
          <p:cNvSpPr/>
          <p:nvPr/>
        </p:nvSpPr>
        <p:spPr>
          <a:xfrm>
            <a:off x="2581873" y="3202990"/>
            <a:ext cx="2013660" cy="932025"/>
          </a:xfrm>
          <a:prstGeom prst="cloudCallout">
            <a:avLst>
              <a:gd name="adj1" fmla="val -40941"/>
              <a:gd name="adj2" fmla="val 75635"/>
            </a:avLst>
          </a:prstGeom>
          <a:no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v</a:t>
            </a:r>
            <a:endParaRPr lang="en-US" dirty="0"/>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87296" y="3246063"/>
            <a:ext cx="1074515" cy="768631"/>
          </a:xfrm>
          <a:prstGeom prst="rect">
            <a:avLst/>
          </a:prstGeom>
        </p:spPr>
      </p:pic>
      <p:sp>
        <p:nvSpPr>
          <p:cNvPr id="10" name="Content Placeholder 2"/>
          <p:cNvSpPr txBox="1">
            <a:spLocks/>
          </p:cNvSpPr>
          <p:nvPr/>
        </p:nvSpPr>
        <p:spPr>
          <a:xfrm>
            <a:off x="6104965" y="3320770"/>
            <a:ext cx="900953" cy="61921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smtClean="0">
                <a:latin typeface="Avenir Book" charset="0"/>
                <a:ea typeface="Avenir Book" charset="0"/>
                <a:cs typeface="Avenir Book" charset="0"/>
              </a:rPr>
              <a:t> </a:t>
            </a:r>
            <a:r>
              <a:rPr lang="en-US" dirty="0">
                <a:latin typeface="Avenir Book" charset="0"/>
                <a:ea typeface="Avenir Book" charset="0"/>
                <a:cs typeface="Avenir Book" charset="0"/>
              </a:rPr>
              <a:t>-&gt;</a:t>
            </a:r>
            <a:r>
              <a:rPr lang="en-US" dirty="0" smtClean="0">
                <a:latin typeface="Avenir Book" charset="0"/>
                <a:ea typeface="Avenir Book" charset="0"/>
                <a:cs typeface="Avenir Book" charset="0"/>
              </a:rPr>
              <a:t>      </a:t>
            </a:r>
            <a:r>
              <a:rPr lang="en-US" sz="4000" b="1" dirty="0" smtClean="0">
                <a:latin typeface="Avenir Book" charset="0"/>
                <a:ea typeface="Avenir Book" charset="0"/>
                <a:cs typeface="Avenir Book" charset="0"/>
              </a:rPr>
              <a:t> </a:t>
            </a:r>
            <a:endParaRPr lang="en-US" b="1" dirty="0">
              <a:latin typeface="Avenir Book" charset="0"/>
              <a:ea typeface="Avenir Book" charset="0"/>
              <a:cs typeface="Avenir Book" charset="0"/>
            </a:endParaRP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23144" y="3335170"/>
            <a:ext cx="762447" cy="545400"/>
          </a:xfrm>
          <a:prstGeom prst="rect">
            <a:avLst/>
          </a:prstGeom>
        </p:spPr>
      </p:pic>
      <p:sp>
        <p:nvSpPr>
          <p:cNvPr id="13" name="Cloud Callout 12"/>
          <p:cNvSpPr/>
          <p:nvPr/>
        </p:nvSpPr>
        <p:spPr>
          <a:xfrm>
            <a:off x="6779037" y="3107376"/>
            <a:ext cx="2013660" cy="932025"/>
          </a:xfrm>
          <a:prstGeom prst="cloudCallout">
            <a:avLst>
              <a:gd name="adj1" fmla="val -40941"/>
              <a:gd name="adj2" fmla="val 75635"/>
            </a:avLst>
          </a:prstGeom>
          <a:noFill/>
          <a:ln>
            <a:solidFill>
              <a:schemeClr val="bg1">
                <a:lumMod val="50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 v</a:t>
            </a:r>
            <a:endParaRPr lang="en-US" dirty="0"/>
          </a:p>
        </p:txBody>
      </p:sp>
      <p:sp>
        <p:nvSpPr>
          <p:cNvPr id="14" name="Content Placeholder 2"/>
          <p:cNvSpPr txBox="1">
            <a:spLocks/>
          </p:cNvSpPr>
          <p:nvPr/>
        </p:nvSpPr>
        <p:spPr>
          <a:xfrm>
            <a:off x="279829" y="3486008"/>
            <a:ext cx="4144570" cy="907959"/>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4000" dirty="0" smtClean="0">
                <a:latin typeface="Avenir Book" charset="0"/>
                <a:ea typeface="Avenir Book" charset="0"/>
                <a:cs typeface="Avenir Book" charset="0"/>
              </a:rPr>
              <a:t> “bread” -&gt;          </a:t>
            </a:r>
            <a:r>
              <a:rPr lang="en-US" sz="4000" b="1" dirty="0" smtClean="0">
                <a:latin typeface="Avenir Book" charset="0"/>
                <a:ea typeface="Avenir Book" charset="0"/>
                <a:cs typeface="Avenir Book" charset="0"/>
              </a:rPr>
              <a:t>? </a:t>
            </a:r>
            <a:endParaRPr lang="en-US" sz="4000" b="1" dirty="0">
              <a:latin typeface="Avenir Book" charset="0"/>
              <a:ea typeface="Avenir Book" charset="0"/>
              <a:cs typeface="Avenir Book" charset="0"/>
            </a:endParaRPr>
          </a:p>
          <a:p>
            <a:pPr marL="0" indent="0">
              <a:buFont typeface="Arial" panose="020B0604020202020204" pitchFamily="34" charset="0"/>
              <a:buNone/>
            </a:pPr>
            <a:r>
              <a:rPr lang="en-US" dirty="0" smtClean="0">
                <a:latin typeface="Avenir Book" charset="0"/>
                <a:ea typeface="Avenir Book" charset="0"/>
                <a:cs typeface="Avenir Book" charset="0"/>
              </a:rPr>
              <a:t>      </a:t>
            </a:r>
            <a:r>
              <a:rPr lang="en-US" sz="4000" b="1" dirty="0" smtClean="0">
                <a:latin typeface="Avenir Book" charset="0"/>
                <a:ea typeface="Avenir Book" charset="0"/>
                <a:cs typeface="Avenir Book" charset="0"/>
              </a:rPr>
              <a:t> </a:t>
            </a:r>
            <a:endParaRPr lang="en-US" b="1" dirty="0">
              <a:latin typeface="Avenir Book" charset="0"/>
              <a:ea typeface="Avenir Book" charset="0"/>
              <a:cs typeface="Avenir Book" charset="0"/>
            </a:endParaRPr>
          </a:p>
        </p:txBody>
      </p:sp>
    </p:spTree>
    <p:extLst>
      <p:ext uri="{BB962C8B-B14F-4D97-AF65-F5344CB8AC3E}">
        <p14:creationId xmlns:p14="http://schemas.microsoft.com/office/powerpoint/2010/main" val="699538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animBg="1"/>
      <p:bldP spid="10" grpId="0"/>
      <p:bldP spid="13" grpId="0" animBg="1"/>
      <p:bldP spid="1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latin typeface="Avenir Book" charset="0"/>
                <a:ea typeface="Avenir Book" charset="0"/>
                <a:cs typeface="Avenir Book" charset="0"/>
              </a:rPr>
              <a:t>Evidence for convergence in reference </a:t>
            </a:r>
            <a:r>
              <a:rPr lang="en-US" sz="3200" dirty="0" smtClean="0">
                <a:latin typeface="Avenir Book" charset="0"/>
                <a:ea typeface="Avenir Book" charset="0"/>
                <a:cs typeface="Avenir Book" charset="0"/>
              </a:rPr>
              <a:t>(</a:t>
            </a:r>
            <a:r>
              <a:rPr lang="en-US" sz="3200" dirty="0" err="1" smtClean="0">
                <a:latin typeface="Avenir Book" charset="0"/>
                <a:ea typeface="Avenir Book" charset="0"/>
                <a:cs typeface="Avenir Book" charset="0"/>
              </a:rPr>
              <a:t>Garrod</a:t>
            </a:r>
            <a:r>
              <a:rPr lang="en-US" sz="3200" dirty="0" smtClean="0">
                <a:latin typeface="Avenir Book" charset="0"/>
                <a:ea typeface="Avenir Book" charset="0"/>
                <a:cs typeface="Avenir Book" charset="0"/>
              </a:rPr>
              <a:t>, et al., 2007)</a:t>
            </a:r>
            <a:endParaRPr lang="en-US" sz="4800" dirty="0">
              <a:latin typeface="Avenir Book" charset="0"/>
              <a:ea typeface="Avenir Book" charset="0"/>
              <a:cs typeface="Avenir Book" charset="0"/>
            </a:endParaRPr>
          </a:p>
        </p:txBody>
      </p:sp>
      <p:sp>
        <p:nvSpPr>
          <p:cNvPr id="3" name="Content Placeholder 2"/>
          <p:cNvSpPr>
            <a:spLocks noGrp="1"/>
          </p:cNvSpPr>
          <p:nvPr>
            <p:ph idx="1"/>
          </p:nvPr>
        </p:nvSpPr>
        <p:spPr>
          <a:xfrm>
            <a:off x="628650" y="1825625"/>
            <a:ext cx="7886700" cy="1764242"/>
          </a:xfrm>
        </p:spPr>
        <p:txBody>
          <a:bodyPr>
            <a:normAutofit lnSpcReduction="10000"/>
          </a:bodyPr>
          <a:lstStyle/>
          <a:p>
            <a:pPr>
              <a:lnSpc>
                <a:spcPct val="100000"/>
              </a:lnSpc>
              <a:spcBef>
                <a:spcPts val="0"/>
              </a:spcBef>
            </a:pPr>
            <a:r>
              <a:rPr lang="en-US" dirty="0" smtClean="0">
                <a:latin typeface="Avenir Book" charset="0"/>
                <a:ea typeface="Avenir Book" charset="0"/>
                <a:cs typeface="Avenir Book" charset="0"/>
              </a:rPr>
              <a:t>Pictionary game, manipulating the amount of feedback guesser gives to drawer</a:t>
            </a:r>
          </a:p>
          <a:p>
            <a:pPr>
              <a:lnSpc>
                <a:spcPct val="100000"/>
              </a:lnSpc>
              <a:spcBef>
                <a:spcPts val="0"/>
              </a:spcBef>
            </a:pPr>
            <a:r>
              <a:rPr lang="en-US" dirty="0" smtClean="0">
                <a:latin typeface="Avenir Book" charset="0"/>
                <a:ea typeface="Avenir Book" charset="0"/>
                <a:cs typeface="Avenir Book" charset="0"/>
              </a:rPr>
              <a:t>How do drawings and accuracy change across repeated interactions?</a:t>
            </a:r>
          </a:p>
          <a:p>
            <a:pPr marL="0" indent="0">
              <a:lnSpc>
                <a:spcPct val="100000"/>
              </a:lnSpc>
              <a:spcBef>
                <a:spcPts val="0"/>
              </a:spcBef>
              <a:buNone/>
            </a:pPr>
            <a:endParaRPr lang="en-US" dirty="0" smtClean="0">
              <a:latin typeface="Avenir Book" charset="0"/>
              <a:ea typeface="Avenir Book" charset="0"/>
              <a:cs typeface="Avenir Book" charset="0"/>
            </a:endParaRPr>
          </a:p>
          <a:p>
            <a:pPr>
              <a:lnSpc>
                <a:spcPct val="100000"/>
              </a:lnSpc>
              <a:spcBef>
                <a:spcPts val="0"/>
              </a:spcBef>
            </a:pPr>
            <a:endParaRPr lang="en-US" dirty="0">
              <a:latin typeface="Avenir Book" charset="0"/>
              <a:ea typeface="Avenir Book" charset="0"/>
              <a:cs typeface="Avenir Book" charset="0"/>
            </a:endParaRP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r="20357"/>
          <a:stretch/>
        </p:blipFill>
        <p:spPr>
          <a:xfrm>
            <a:off x="4576235" y="3918700"/>
            <a:ext cx="3670300" cy="2685300"/>
          </a:xfrm>
          <a:prstGeom prst="rect">
            <a:avLst/>
          </a:prstGeo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r="19010"/>
          <a:stretch/>
        </p:blipFill>
        <p:spPr>
          <a:xfrm>
            <a:off x="260350" y="3724803"/>
            <a:ext cx="3668184" cy="2756429"/>
          </a:xfrm>
          <a:prstGeom prst="rect">
            <a:avLst/>
          </a:prstGeom>
        </p:spPr>
      </p:pic>
      <p:sp>
        <p:nvSpPr>
          <p:cNvPr id="7" name="TextBox 6"/>
          <p:cNvSpPr txBox="1"/>
          <p:nvPr/>
        </p:nvSpPr>
        <p:spPr>
          <a:xfrm>
            <a:off x="8024676" y="4152708"/>
            <a:ext cx="988091" cy="338554"/>
          </a:xfrm>
          <a:prstGeom prst="rect">
            <a:avLst/>
          </a:prstGeom>
          <a:noFill/>
        </p:spPr>
        <p:txBody>
          <a:bodyPr wrap="none" rtlCol="0">
            <a:spAutoFit/>
          </a:bodyPr>
          <a:lstStyle/>
          <a:p>
            <a:r>
              <a:rPr lang="en-US" sz="1600" b="1" dirty="0" smtClean="0">
                <a:solidFill>
                  <a:srgbClr val="FF0000"/>
                </a:solidFill>
              </a:rPr>
              <a:t>Feedback</a:t>
            </a:r>
            <a:endParaRPr lang="en-US" sz="1600" b="1" dirty="0">
              <a:solidFill>
                <a:srgbClr val="FF0000"/>
              </a:solidFill>
            </a:endParaRPr>
          </a:p>
        </p:txBody>
      </p:sp>
      <p:sp>
        <p:nvSpPr>
          <p:cNvPr id="8" name="TextBox 7"/>
          <p:cNvSpPr txBox="1"/>
          <p:nvPr/>
        </p:nvSpPr>
        <p:spPr>
          <a:xfrm>
            <a:off x="6949029" y="4679944"/>
            <a:ext cx="1279838" cy="338554"/>
          </a:xfrm>
          <a:prstGeom prst="rect">
            <a:avLst/>
          </a:prstGeom>
          <a:noFill/>
        </p:spPr>
        <p:txBody>
          <a:bodyPr wrap="none" rtlCol="0">
            <a:spAutoFit/>
          </a:bodyPr>
          <a:lstStyle/>
          <a:p>
            <a:r>
              <a:rPr lang="en-US" sz="1600" b="1" dirty="0" smtClean="0">
                <a:solidFill>
                  <a:srgbClr val="00B0F0"/>
                </a:solidFill>
              </a:rPr>
              <a:t>No Feedback</a:t>
            </a:r>
            <a:endParaRPr lang="en-US" sz="1600" b="1" dirty="0">
              <a:solidFill>
                <a:srgbClr val="00B0F0"/>
              </a:solidFill>
            </a:endParaRPr>
          </a:p>
        </p:txBody>
      </p:sp>
    </p:spTree>
    <p:extLst>
      <p:ext uri="{BB962C8B-B14F-4D97-AF65-F5344CB8AC3E}">
        <p14:creationId xmlns:p14="http://schemas.microsoft.com/office/powerpoint/2010/main" val="5028024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150783" y="858272"/>
            <a:ext cx="5501216" cy="1679575"/>
          </a:xfrm>
        </p:spPr>
        <p:txBody>
          <a:bodyPr/>
          <a:lstStyle/>
          <a:p>
            <a:pPr marL="0" indent="0">
              <a:buNone/>
            </a:pPr>
            <a:r>
              <a:rPr lang="en-US" dirty="0" smtClean="0">
                <a:latin typeface="Avenir Book" charset="0"/>
                <a:ea typeface="Avenir Book" charset="0"/>
                <a:cs typeface="Avenir Book" charset="0"/>
              </a:rPr>
              <a:t>50M drawings across 345 categories (N = 15M) </a:t>
            </a:r>
            <a:r>
              <a:rPr lang="en-US" dirty="0" smtClean="0">
                <a:latin typeface="Avenir Book" charset="0"/>
                <a:ea typeface="Avenir Book" charset="0"/>
                <a:cs typeface="Avenir Book" charset="0"/>
                <a:hlinkClick r:id="rId3"/>
              </a:rPr>
              <a:t>[LINK]</a:t>
            </a:r>
            <a:endParaRPr lang="en-US" dirty="0" smtClean="0">
              <a:latin typeface="Avenir Book" charset="0"/>
              <a:ea typeface="Avenir Book" charset="0"/>
              <a:cs typeface="Avenir Book" charset="0"/>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3727365" cy="2752654"/>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2980266"/>
            <a:ext cx="9144000" cy="5067513"/>
          </a:xfrm>
          <a:prstGeom prst="rect">
            <a:avLst/>
          </a:prstGeom>
        </p:spPr>
      </p:pic>
    </p:spTree>
    <p:extLst>
      <p:ext uri="{BB962C8B-B14F-4D97-AF65-F5344CB8AC3E}">
        <p14:creationId xmlns:p14="http://schemas.microsoft.com/office/powerpoint/2010/main" val="98839598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a:latin typeface="Avenir Book" charset="0"/>
                <a:ea typeface="Avenir Book" charset="0"/>
                <a:cs typeface="Avenir Book" charset="0"/>
              </a:rPr>
              <a:t>Can we measure within-community convergence? </a:t>
            </a:r>
            <a:endParaRPr lang="en-US" sz="3600" dirty="0"/>
          </a:p>
        </p:txBody>
      </p:sp>
      <p:sp>
        <p:nvSpPr>
          <p:cNvPr id="3" name="Content Placeholder 2"/>
          <p:cNvSpPr>
            <a:spLocks noGrp="1"/>
          </p:cNvSpPr>
          <p:nvPr>
            <p:ph idx="1"/>
          </p:nvPr>
        </p:nvSpPr>
        <p:spPr/>
        <p:txBody>
          <a:bodyPr>
            <a:normAutofit/>
          </a:bodyPr>
          <a:lstStyle/>
          <a:p>
            <a:pPr marL="0" indent="0">
              <a:buNone/>
            </a:pPr>
            <a:r>
              <a:rPr lang="en-US" dirty="0" smtClean="0">
                <a:latin typeface="Avenir Book" charset="0"/>
                <a:ea typeface="Avenir Book" charset="0"/>
                <a:cs typeface="Avenir Book" charset="0"/>
              </a:rPr>
              <a:t>Two measures of “convergence” (i.e. image similarity):</a:t>
            </a:r>
          </a:p>
          <a:p>
            <a:pPr marL="0" indent="0">
              <a:buNone/>
            </a:pPr>
            <a:endParaRPr lang="en-US" dirty="0" smtClean="0">
              <a:latin typeface="Avenir Book" charset="0"/>
              <a:ea typeface="Avenir Book" charset="0"/>
              <a:cs typeface="Avenir Book" charset="0"/>
            </a:endParaRPr>
          </a:p>
          <a:p>
            <a:pPr marL="914400" lvl="1" indent="-457200">
              <a:buAutoNum type="arabicParenBoth"/>
            </a:pPr>
            <a:r>
              <a:rPr lang="en-US" dirty="0" err="1" smtClean="0">
                <a:latin typeface="Avenir Book" charset="0"/>
                <a:ea typeface="Avenir Book" charset="0"/>
                <a:cs typeface="Avenir Book" charset="0"/>
              </a:rPr>
              <a:t>Hausdorff</a:t>
            </a:r>
            <a:r>
              <a:rPr lang="en-US" dirty="0" smtClean="0">
                <a:latin typeface="Avenir Book" charset="0"/>
                <a:ea typeface="Avenir Book" charset="0"/>
                <a:cs typeface="Avenir Book" charset="0"/>
              </a:rPr>
              <a:t> </a:t>
            </a:r>
            <a:r>
              <a:rPr lang="en-US" dirty="0">
                <a:latin typeface="Avenir Book" charset="0"/>
                <a:ea typeface="Avenir Book" charset="0"/>
                <a:cs typeface="Avenir Book" charset="0"/>
              </a:rPr>
              <a:t>Distance </a:t>
            </a:r>
            <a:r>
              <a:rPr lang="en-US" dirty="0" smtClean="0">
                <a:latin typeface="Avenir Book" charset="0"/>
                <a:ea typeface="Avenir Book" charset="0"/>
                <a:cs typeface="Avenir Book" charset="0"/>
              </a:rPr>
              <a:t> - image </a:t>
            </a:r>
            <a:r>
              <a:rPr lang="en-US" dirty="0">
                <a:latin typeface="Avenir Book" charset="0"/>
                <a:ea typeface="Avenir Book" charset="0"/>
                <a:cs typeface="Avenir Book" charset="0"/>
              </a:rPr>
              <a:t>similarity as the minimum Euclidean distance </a:t>
            </a:r>
            <a:r>
              <a:rPr lang="en-US" dirty="0" smtClean="0">
                <a:latin typeface="Avenir Book" charset="0"/>
                <a:ea typeface="Avenir Book" charset="0"/>
                <a:cs typeface="Avenir Book" charset="0"/>
              </a:rPr>
              <a:t>between </a:t>
            </a:r>
            <a:r>
              <a:rPr lang="en-US" dirty="0">
                <a:latin typeface="Avenir Book" charset="0"/>
                <a:ea typeface="Avenir Book" charset="0"/>
                <a:cs typeface="Avenir Book" charset="0"/>
              </a:rPr>
              <a:t>two sets of points </a:t>
            </a:r>
            <a:r>
              <a:rPr lang="en-US" sz="1400" dirty="0">
                <a:latin typeface="Avenir Book" charset="0"/>
                <a:ea typeface="Avenir Book" charset="0"/>
                <a:cs typeface="Avenir Book" charset="0"/>
              </a:rPr>
              <a:t>(</a:t>
            </a:r>
            <a:r>
              <a:rPr lang="en-US" sz="1400" dirty="0" err="1">
                <a:latin typeface="Avenir Book" charset="0"/>
                <a:ea typeface="Avenir Book" charset="0"/>
                <a:cs typeface="Avenir Book" charset="0"/>
              </a:rPr>
              <a:t>Huttenlocher</a:t>
            </a:r>
            <a:r>
              <a:rPr lang="en-US" sz="1400" dirty="0">
                <a:latin typeface="Avenir Book" charset="0"/>
                <a:ea typeface="Avenir Book" charset="0"/>
                <a:cs typeface="Avenir Book" charset="0"/>
              </a:rPr>
              <a:t>, </a:t>
            </a:r>
            <a:r>
              <a:rPr lang="en-US" sz="1400" dirty="0" err="1">
                <a:latin typeface="Avenir Book" charset="0"/>
                <a:ea typeface="Avenir Book" charset="0"/>
                <a:cs typeface="Avenir Book" charset="0"/>
              </a:rPr>
              <a:t>Klanderman</a:t>
            </a:r>
            <a:r>
              <a:rPr lang="en-US" sz="1400" dirty="0">
                <a:latin typeface="Avenir Book" charset="0"/>
                <a:ea typeface="Avenir Book" charset="0"/>
                <a:cs typeface="Avenir Book" charset="0"/>
              </a:rPr>
              <a:t>, &amp; </a:t>
            </a:r>
            <a:r>
              <a:rPr lang="en-US" sz="1400" dirty="0" err="1">
                <a:latin typeface="Avenir Book" charset="0"/>
                <a:ea typeface="Avenir Book" charset="0"/>
                <a:cs typeface="Avenir Book" charset="0"/>
              </a:rPr>
              <a:t>Rucklidge</a:t>
            </a:r>
            <a:r>
              <a:rPr lang="en-US" sz="1400" dirty="0">
                <a:latin typeface="Avenir Book" charset="0"/>
                <a:ea typeface="Avenir Book" charset="0"/>
                <a:cs typeface="Avenir Book" charset="0"/>
              </a:rPr>
              <a:t>, 1993</a:t>
            </a:r>
            <a:r>
              <a:rPr lang="en-US" sz="1400" dirty="0" smtClean="0">
                <a:latin typeface="Avenir Book" charset="0"/>
                <a:ea typeface="Avenir Book" charset="0"/>
                <a:cs typeface="Avenir Book" charset="0"/>
              </a:rPr>
              <a:t>)</a:t>
            </a:r>
          </a:p>
          <a:p>
            <a:pPr marL="914400" lvl="1" indent="-457200">
              <a:buAutoNum type="arabicParenBoth"/>
            </a:pPr>
            <a:endParaRPr lang="en-US" sz="1400" dirty="0" smtClean="0">
              <a:latin typeface="Avenir Book" charset="0"/>
              <a:ea typeface="Avenir Book" charset="0"/>
              <a:cs typeface="Avenir Book" charset="0"/>
            </a:endParaRPr>
          </a:p>
          <a:p>
            <a:pPr marL="914400" lvl="1" indent="-457200">
              <a:buFont typeface="Arial" panose="020B0604020202020204" pitchFamily="34" charset="0"/>
              <a:buAutoNum type="arabicParenBoth"/>
            </a:pPr>
            <a:r>
              <a:rPr lang="en-US" dirty="0">
                <a:latin typeface="Avenir Book" charset="0"/>
                <a:ea typeface="Avenir Book" charset="0"/>
                <a:cs typeface="Avenir Book" charset="0"/>
              </a:rPr>
              <a:t>Internal weights (layer FC2) for drawing from a neural net model trained on </a:t>
            </a:r>
            <a:r>
              <a:rPr lang="en-US" dirty="0" smtClean="0">
                <a:latin typeface="Avenir Book" charset="0"/>
                <a:ea typeface="Avenir Book" charset="0"/>
                <a:cs typeface="Avenir Book" charset="0"/>
              </a:rPr>
              <a:t>ImageNet</a:t>
            </a:r>
          </a:p>
          <a:p>
            <a:pPr lvl="2"/>
            <a:r>
              <a:rPr lang="en-US" dirty="0" smtClean="0">
                <a:latin typeface="Avenir Book" charset="0"/>
                <a:ea typeface="Avenir Book" charset="0"/>
                <a:cs typeface="Avenir Book" charset="0"/>
              </a:rPr>
              <a:t>similarity = cosine </a:t>
            </a:r>
            <a:r>
              <a:rPr lang="en-US" dirty="0">
                <a:latin typeface="Avenir Book" charset="0"/>
                <a:ea typeface="Avenir Book" charset="0"/>
                <a:cs typeface="Avenir Book" charset="0"/>
              </a:rPr>
              <a:t>distance on weights between pairs of images. </a:t>
            </a:r>
          </a:p>
          <a:p>
            <a:pPr marL="914400" lvl="1" indent="-457200">
              <a:buAutoNum type="arabicParenBoth"/>
            </a:pPr>
            <a:endParaRPr lang="en-US" sz="1400" dirty="0" smtClean="0">
              <a:latin typeface="Avenir Book" charset="0"/>
              <a:ea typeface="Avenir Book" charset="0"/>
              <a:cs typeface="Avenir Book" charset="0"/>
            </a:endParaRPr>
          </a:p>
          <a:p>
            <a:pPr marL="914400" lvl="1" indent="-457200">
              <a:buAutoNum type="arabicParenBoth"/>
            </a:pPr>
            <a:endParaRPr lang="en-US" sz="1400" dirty="0" smtClean="0">
              <a:latin typeface="Avenir Book" charset="0"/>
              <a:ea typeface="Avenir Book" charset="0"/>
              <a:cs typeface="Avenir Book" charset="0"/>
            </a:endParaRPr>
          </a:p>
          <a:p>
            <a:pPr lvl="1"/>
            <a:endParaRPr lang="en-US" dirty="0" smtClean="0"/>
          </a:p>
        </p:txBody>
      </p:sp>
    </p:spTree>
    <p:extLst>
      <p:ext uri="{BB962C8B-B14F-4D97-AF65-F5344CB8AC3E}">
        <p14:creationId xmlns:p14="http://schemas.microsoft.com/office/powerpoint/2010/main" val="16997276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Validating similarity measures with human judgements</a:t>
            </a:r>
            <a:endParaRPr lang="en-US" dirty="0"/>
          </a:p>
        </p:txBody>
      </p:sp>
      <p:sp>
        <p:nvSpPr>
          <p:cNvPr id="3" name="Content Placeholder 2"/>
          <p:cNvSpPr>
            <a:spLocks noGrp="1"/>
          </p:cNvSpPr>
          <p:nvPr>
            <p:ph idx="1"/>
          </p:nvPr>
        </p:nvSpPr>
        <p:spPr>
          <a:xfrm>
            <a:off x="323850" y="1981198"/>
            <a:ext cx="4959350" cy="4297363"/>
          </a:xfrm>
        </p:spPr>
        <p:txBody>
          <a:bodyPr>
            <a:normAutofit lnSpcReduction="10000"/>
          </a:bodyPr>
          <a:lstStyle/>
          <a:p>
            <a:r>
              <a:rPr lang="en-US" sz="2600" dirty="0" smtClean="0">
                <a:latin typeface="Avenir Book" charset="0"/>
                <a:ea typeface="Avenir Book" charset="0"/>
                <a:cs typeface="Avenir Book" charset="0"/>
              </a:rPr>
              <a:t>1500 </a:t>
            </a:r>
            <a:r>
              <a:rPr lang="en-US" sz="2600" dirty="0">
                <a:latin typeface="Avenir Book" charset="0"/>
                <a:ea typeface="Avenir Book" charset="0"/>
                <a:cs typeface="Avenir Book" charset="0"/>
              </a:rPr>
              <a:t>image pairs </a:t>
            </a:r>
            <a:r>
              <a:rPr lang="en-US" sz="2600" dirty="0" smtClean="0">
                <a:latin typeface="Avenir Book" charset="0"/>
                <a:ea typeface="Avenir Book" charset="0"/>
                <a:cs typeface="Avenir Book" charset="0"/>
              </a:rPr>
              <a:t>from </a:t>
            </a:r>
            <a:r>
              <a:rPr lang="en-US" sz="2600" dirty="0">
                <a:latin typeface="Avenir Book" charset="0"/>
                <a:ea typeface="Avenir Book" charset="0"/>
                <a:cs typeface="Avenir Book" charset="0"/>
              </a:rPr>
              <a:t>two </a:t>
            </a:r>
            <a:r>
              <a:rPr lang="en-US" sz="2600" dirty="0" smtClean="0">
                <a:latin typeface="Avenir Book" charset="0"/>
                <a:ea typeface="Avenir Book" charset="0"/>
                <a:cs typeface="Avenir Book" charset="0"/>
              </a:rPr>
              <a:t>categories (“bread</a:t>
            </a:r>
            <a:r>
              <a:rPr lang="en-US" sz="2600" dirty="0">
                <a:latin typeface="Avenir Book" charset="0"/>
                <a:ea typeface="Avenir Book" charset="0"/>
                <a:cs typeface="Avenir Book" charset="0"/>
              </a:rPr>
              <a:t>” and “tree</a:t>
            </a:r>
            <a:r>
              <a:rPr lang="en-US" sz="2600" dirty="0" smtClean="0">
                <a:latin typeface="Avenir Book" charset="0"/>
                <a:ea typeface="Avenir Book" charset="0"/>
                <a:cs typeface="Avenir Book" charset="0"/>
              </a:rPr>
              <a:t>”) drawn by participants across 72 countries</a:t>
            </a:r>
          </a:p>
          <a:p>
            <a:r>
              <a:rPr lang="en-US" sz="2600" dirty="0" smtClean="0">
                <a:latin typeface="Avenir Book" charset="0"/>
                <a:ea typeface="Avenir Book" charset="0"/>
                <a:cs typeface="Avenir Book" charset="0"/>
              </a:rPr>
              <a:t>Selected 20 pairs from each decile of similarity (per item)</a:t>
            </a:r>
          </a:p>
          <a:p>
            <a:r>
              <a:rPr lang="en-US" sz="2600" dirty="0" smtClean="0">
                <a:latin typeface="Avenir Book" charset="0"/>
                <a:ea typeface="Avenir Book" charset="0"/>
                <a:cs typeface="Avenir Book" charset="0"/>
              </a:rPr>
              <a:t>Asked participants to rate similarity (1-7 Likert scale)</a:t>
            </a:r>
          </a:p>
          <a:p>
            <a:r>
              <a:rPr lang="en-US" sz="2600" dirty="0" smtClean="0">
                <a:latin typeface="Avenir Book" charset="0"/>
                <a:ea typeface="Avenir Book" charset="0"/>
                <a:cs typeface="Avenir Book" charset="0"/>
              </a:rPr>
              <a:t>Each participant (</a:t>
            </a:r>
            <a:r>
              <a:rPr lang="en-US" sz="2600" i="1" dirty="0" smtClean="0">
                <a:latin typeface="Avenir Book" charset="0"/>
                <a:ea typeface="Avenir Book" charset="0"/>
                <a:cs typeface="Avenir Book" charset="0"/>
              </a:rPr>
              <a:t>N</a:t>
            </a:r>
            <a:r>
              <a:rPr lang="en-US" sz="2600" dirty="0" smtClean="0">
                <a:latin typeface="Avenir Book" charset="0"/>
                <a:ea typeface="Avenir Book" charset="0"/>
                <a:cs typeface="Avenir Book" charset="0"/>
              </a:rPr>
              <a:t> =100) rated 50 pairs from each category</a:t>
            </a:r>
            <a:endParaRPr lang="en-US" sz="2600" dirty="0">
              <a:latin typeface="Avenir Book" charset="0"/>
              <a:ea typeface="Avenir Book" charset="0"/>
              <a:cs typeface="Avenir Book" charset="0"/>
            </a:endParaRP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96465" y="1690689"/>
            <a:ext cx="3246893" cy="5167311"/>
          </a:xfrm>
          <a:prstGeom prst="rect">
            <a:avLst/>
          </a:prstGeom>
        </p:spPr>
      </p:pic>
    </p:spTree>
    <p:extLst>
      <p:ext uri="{BB962C8B-B14F-4D97-AF65-F5344CB8AC3E}">
        <p14:creationId xmlns:p14="http://schemas.microsoft.com/office/powerpoint/2010/main" val="1828392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2"/>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45185" t="26495"/>
          <a:stretch/>
        </p:blipFill>
        <p:spPr>
          <a:xfrm>
            <a:off x="524935" y="1359130"/>
            <a:ext cx="5587999" cy="5380337"/>
          </a:xfrm>
          <a:prstGeom prst="rect">
            <a:avLst/>
          </a:prstGeom>
        </p:spPr>
      </p:pic>
      <p:sp>
        <p:nvSpPr>
          <p:cNvPr id="7" name="Title 1"/>
          <p:cNvSpPr>
            <a:spLocks noGrp="1"/>
          </p:cNvSpPr>
          <p:nvPr>
            <p:ph type="title"/>
          </p:nvPr>
        </p:nvSpPr>
        <p:spPr>
          <a:xfrm>
            <a:off x="357716" y="33567"/>
            <a:ext cx="7886700" cy="1325563"/>
          </a:xfrm>
        </p:spPr>
        <p:txBody>
          <a:bodyPr/>
          <a:lstStyle/>
          <a:p>
            <a:r>
              <a:rPr lang="en-US" dirty="0" smtClean="0"/>
              <a:t>Human similarity results</a:t>
            </a:r>
            <a:endParaRPr lang="en-US" dirty="0"/>
          </a:p>
        </p:txBody>
      </p:sp>
      <p:sp>
        <p:nvSpPr>
          <p:cNvPr id="8" name="TextBox 7"/>
          <p:cNvSpPr txBox="1"/>
          <p:nvPr/>
        </p:nvSpPr>
        <p:spPr>
          <a:xfrm>
            <a:off x="8026400" y="6370135"/>
            <a:ext cx="906017" cy="369332"/>
          </a:xfrm>
          <a:prstGeom prst="rect">
            <a:avLst/>
          </a:prstGeom>
          <a:noFill/>
        </p:spPr>
        <p:txBody>
          <a:bodyPr wrap="none" rtlCol="0">
            <a:spAutoFit/>
          </a:bodyPr>
          <a:lstStyle/>
          <a:p>
            <a:r>
              <a:rPr lang="en-US" smtClean="0"/>
              <a:t>N = 100</a:t>
            </a:r>
            <a:endParaRPr lang="en-US"/>
          </a:p>
        </p:txBody>
      </p:sp>
      <p:sp>
        <p:nvSpPr>
          <p:cNvPr id="10" name="TextBox 9"/>
          <p:cNvSpPr txBox="1"/>
          <p:nvPr/>
        </p:nvSpPr>
        <p:spPr>
          <a:xfrm>
            <a:off x="6112934" y="2223028"/>
            <a:ext cx="2882007" cy="923330"/>
          </a:xfrm>
          <a:prstGeom prst="rect">
            <a:avLst/>
          </a:prstGeom>
          <a:noFill/>
        </p:spPr>
        <p:txBody>
          <a:bodyPr wrap="none" rtlCol="0">
            <a:spAutoFit/>
          </a:bodyPr>
          <a:lstStyle/>
          <a:p>
            <a:r>
              <a:rPr lang="en-US" dirty="0" smtClean="0"/>
              <a:t>Correlated with both </a:t>
            </a:r>
          </a:p>
          <a:p>
            <a:r>
              <a:rPr lang="en-US" dirty="0" err="1" smtClean="0"/>
              <a:t>Hausdorff</a:t>
            </a:r>
            <a:r>
              <a:rPr lang="en-US" dirty="0" smtClean="0"/>
              <a:t>  Distance (</a:t>
            </a:r>
            <a:r>
              <a:rPr lang="en-US" i="1" dirty="0" smtClean="0"/>
              <a:t>r </a:t>
            </a:r>
            <a:r>
              <a:rPr lang="en-US" dirty="0" smtClean="0"/>
              <a:t>= .29) </a:t>
            </a:r>
          </a:p>
          <a:p>
            <a:r>
              <a:rPr lang="en-US" dirty="0" smtClean="0"/>
              <a:t>and </a:t>
            </a:r>
            <a:r>
              <a:rPr lang="en-US" dirty="0"/>
              <a:t>c</a:t>
            </a:r>
            <a:r>
              <a:rPr lang="en-US" dirty="0" smtClean="0"/>
              <a:t>osine similarity </a:t>
            </a:r>
            <a:r>
              <a:rPr lang="en-US" dirty="0" smtClean="0"/>
              <a:t>(</a:t>
            </a:r>
            <a:r>
              <a:rPr lang="en-US" i="1" dirty="0" smtClean="0"/>
              <a:t>r </a:t>
            </a:r>
            <a:r>
              <a:rPr lang="en-US" dirty="0" smtClean="0"/>
              <a:t>= .2) </a:t>
            </a:r>
            <a:endParaRPr lang="en-US" dirty="0"/>
          </a:p>
        </p:txBody>
      </p:sp>
    </p:spTree>
    <p:extLst>
      <p:ext uri="{BB962C8B-B14F-4D97-AF65-F5344CB8AC3E}">
        <p14:creationId xmlns:p14="http://schemas.microsoft.com/office/powerpoint/2010/main" val="199273015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1606</TotalTime>
  <Words>1122</Words>
  <Application>Microsoft Macintosh PowerPoint</Application>
  <PresentationFormat>On-screen Show (4:3)</PresentationFormat>
  <Paragraphs>152</Paragraphs>
  <Slides>15</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Avenir Book</vt:lpstr>
      <vt:lpstr>Calibri</vt:lpstr>
      <vt:lpstr>Calibri Light</vt:lpstr>
      <vt:lpstr>Mangal</vt:lpstr>
      <vt:lpstr>Wingdings</vt:lpstr>
      <vt:lpstr>Arial</vt:lpstr>
      <vt:lpstr>Office Theme</vt:lpstr>
      <vt:lpstr>PowerPoint Presentation</vt:lpstr>
      <vt:lpstr>Assumptions about meaning</vt:lpstr>
      <vt:lpstr>Convergence on shared reality through “conformity”</vt:lpstr>
      <vt:lpstr>Drawings as a window into meaning</vt:lpstr>
      <vt:lpstr>Evidence for convergence in reference (Garrod, et al., 2007)</vt:lpstr>
      <vt:lpstr>PowerPoint Presentation</vt:lpstr>
      <vt:lpstr>Can we measure within-community convergence? </vt:lpstr>
      <vt:lpstr>Validating similarity measures with human judgements</vt:lpstr>
      <vt:lpstr>Human similarity results</vt:lpstr>
      <vt:lpstr>Cross-cultural variability</vt:lpstr>
      <vt:lpstr>PowerPoint Presentation</vt:lpstr>
      <vt:lpstr>PowerPoint Presentation</vt:lpstr>
      <vt:lpstr>PowerPoint Presentation</vt:lpstr>
      <vt:lpstr>Ideas about future directions</vt:lpstr>
      <vt:lpstr>Findings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molly lewis</dc:creator>
  <cp:lastModifiedBy>molly lewis</cp:lastModifiedBy>
  <cp:revision>33</cp:revision>
  <dcterms:created xsi:type="dcterms:W3CDTF">2017-10-11T14:37:19Z</dcterms:created>
  <dcterms:modified xsi:type="dcterms:W3CDTF">2017-10-12T17:24:04Z</dcterms:modified>
</cp:coreProperties>
</file>

<file path=docProps/thumbnail.jpeg>
</file>